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3"/>
  </p:notesMasterIdLst>
  <p:sldIdLst>
    <p:sldId id="274" r:id="rId5"/>
    <p:sldId id="308" r:id="rId6"/>
    <p:sldId id="310" r:id="rId7"/>
    <p:sldId id="322" r:id="rId8"/>
    <p:sldId id="311" r:id="rId9"/>
    <p:sldId id="313" r:id="rId10"/>
    <p:sldId id="320" r:id="rId11"/>
    <p:sldId id="321" r:id="rId12"/>
    <p:sldId id="323" r:id="rId13"/>
    <p:sldId id="324" r:id="rId14"/>
    <p:sldId id="325" r:id="rId15"/>
    <p:sldId id="326" r:id="rId16"/>
    <p:sldId id="327" r:id="rId17"/>
    <p:sldId id="328" r:id="rId18"/>
    <p:sldId id="329" r:id="rId19"/>
    <p:sldId id="330" r:id="rId20"/>
    <p:sldId id="331" r:id="rId21"/>
    <p:sldId id="332" r:id="rId22"/>
    <p:sldId id="335" r:id="rId23"/>
    <p:sldId id="336" r:id="rId24"/>
    <p:sldId id="342" r:id="rId25"/>
    <p:sldId id="343" r:id="rId26"/>
    <p:sldId id="344" r:id="rId27"/>
    <p:sldId id="339" r:id="rId28"/>
    <p:sldId id="345" r:id="rId29"/>
    <p:sldId id="334" r:id="rId30"/>
    <p:sldId id="317" r:id="rId31"/>
    <p:sldId id="333"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616354-3E03-26C7-3DE7-FBED89C37A8C}" v="44" dt="2020-10-23T06:14:08.702"/>
    <p1510:client id="{66E9B60B-DB1A-3E56-4C6D-B012D1A8A73C}" v="526" dt="2020-10-23T09:24:59.749"/>
    <p1510:client id="{67BC782C-8E4D-D680-7F6B-25B1CED9833C}" v="560" dt="2020-10-23T09:40:49.926"/>
    <p1510:client id="{6D10775B-105F-46B5-AA5B-4C5807889AF1}" v="561" dt="2020-10-24T02:49:59.106"/>
    <p1510:client id="{C603904F-D95C-D2DD-F174-E3FE1FA69CF8}" v="1556" dt="2020-10-23T07:18:27.43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media/image1.jpeg>
</file>

<file path=ppt/media/image10.png>
</file>

<file path=ppt/media/image11.png>
</file>

<file path=ppt/media/image12.jpg>
</file>

<file path=ppt/media/image13.jpeg>
</file>

<file path=ppt/media/image13.png>
</file>

<file path=ppt/media/image14.jpeg>
</file>

<file path=ppt/media/image2.png>
</file>

<file path=ppt/media/image3.png>
</file>

<file path=ppt/media/image4.jpg>
</file>

<file path=ppt/media/image4.png>
</file>

<file path=ppt/media/image5.png>
</file>

<file path=ppt/media/image6.png>
</file>

<file path=ppt/media/image7.png>
</file>

<file path=ppt/media/image8.gif>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8DDDEA-63BC-40A0-8BC0-D6413F38691F}" type="datetimeFigureOut">
              <a:rPr lang="en-US" smtClean="0"/>
              <a:t>10/24/2020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06F76E-E60C-4C54-B47A-C2C406EC8F72}" type="slidenum">
              <a:rPr lang="en-US" smtClean="0"/>
              <a:t>‹#›</a:t>
            </a:fld>
            <a:endParaRPr lang="en-US" dirty="0"/>
          </a:p>
        </p:txBody>
      </p:sp>
    </p:spTree>
    <p:extLst>
      <p:ext uri="{BB962C8B-B14F-4D97-AF65-F5344CB8AC3E}">
        <p14:creationId xmlns:p14="http://schemas.microsoft.com/office/powerpoint/2010/main" val="2987483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10/24/2020</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3572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10/24/2020</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81562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10/24/2020</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4859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10/24/2020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5235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10/24/2020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39114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10/24/2020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52773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10/24/2020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21586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10/24/2020</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315306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10/24/2020</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2584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10/24/2020</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652198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6" Type="http://schemas.openxmlformats.org/officeDocument/2006/relationships/hyperlink" Target="mailto:vikram@iiit.ac.in" TargetMode="External"/><Relationship Id="rId5" Type="http://schemas.openxmlformats.org/officeDocument/2006/relationships/hyperlink" Target="mailto:rizwan.ali@students.iiit.ac.in" TargetMode="External"/><Relationship Id="rId4" Type="http://schemas.openxmlformats.org/officeDocument/2006/relationships/hyperlink" Target="mailto:prazwal.chhabra@students.iiit.ac.in"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hyperlink" Target="http://www.icc.com/"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www.cricinfo.com/" TargetMode="External"/><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cricsheet.org/downloads/odis.zip"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cricsheet.org/downloads/odis.zip"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hyperlink" Target="https://theconversation.com/what-data-tells-us-about-the-best-cricket-players-87000"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8" name="Picture 4" descr="INDIA VS AUSTRALIA 2018 Live score, Cricket News, Match Report &amp; Analysis  Page - 5">
            <a:extLst>
              <a:ext uri="{FF2B5EF4-FFF2-40B4-BE49-F238E27FC236}">
                <a16:creationId xmlns:a16="http://schemas.microsoft.com/office/drawing/2014/main" id="{E9B4D780-E6EC-41B2-BDF0-DE007FD454A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730"/>
          <a:stretch/>
        </p:blipFill>
        <p:spPr bwMode="auto">
          <a:xfrm>
            <a:off x="-3047" y="10"/>
            <a:ext cx="12191999" cy="6857990"/>
          </a:xfrm>
          <a:prstGeom prst="rect">
            <a:avLst/>
          </a:prstGeom>
          <a:noFill/>
          <a:extLst>
            <a:ext uri="{909E8E84-426E-40DD-AFC4-6F175D3DCCD1}">
              <a14:hiddenFill xmlns:a14="http://schemas.microsoft.com/office/drawing/2010/main">
                <a:solidFill>
                  <a:srgbClr val="FFFFFF"/>
                </a:solidFill>
              </a14:hiddenFill>
            </a:ext>
          </a:extLst>
        </p:spPr>
      </p:pic>
      <p:sp>
        <p:nvSpPr>
          <p:cNvPr id="137" name="Rectangle 136">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chemeClr val="tx2">
                  <a:alpha val="0"/>
                </a:schemeClr>
              </a:gs>
              <a:gs pos="50000">
                <a:schemeClr val="tx2">
                  <a:alpha val="35000"/>
                </a:schemeClr>
              </a:gs>
              <a:gs pos="100000">
                <a:schemeClr val="tx2">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ED9B7584-36C6-4F9C-B86C-0470160AC982}"/>
              </a:ext>
            </a:extLst>
          </p:cNvPr>
          <p:cNvSpPr txBox="1">
            <a:spLocks/>
          </p:cNvSpPr>
          <p:nvPr/>
        </p:nvSpPr>
        <p:spPr>
          <a:xfrm>
            <a:off x="643466" y="643467"/>
            <a:ext cx="10905059" cy="3330353"/>
          </a:xfrm>
          <a:prstGeom prst="rect">
            <a:avLst/>
          </a:prstGeom>
          <a:effectLst>
            <a:outerShdw blurRad="50800" dist="38100" dir="2700000" algn="tl" rotWithShape="0">
              <a:prstClr val="black">
                <a:alpha val="40000"/>
              </a:prstClr>
            </a:outerShdw>
          </a:effectLst>
        </p:spPr>
        <p:txBody>
          <a:bodyPr vert="horz" lIns="91440" tIns="45720" rIns="91440" bIns="45720" rtlCol="0" anchor="b">
            <a:normAutofit/>
          </a:bodyPr>
          <a:lstStyle>
            <a:lvl1pPr algn="l" defTabSz="457200" rtl="0" eaLnBrk="1" latinLnBrk="0" hangingPunct="1">
              <a:lnSpc>
                <a:spcPct val="100000"/>
              </a:lnSpc>
              <a:spcBef>
                <a:spcPct val="0"/>
              </a:spcBef>
              <a:buNone/>
              <a:defRPr sz="3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Aft>
                <a:spcPts val="600"/>
              </a:spcAft>
            </a:pPr>
            <a:r>
              <a:rPr lang="en-US" dirty="0">
                <a:solidFill>
                  <a:schemeClr val="bg1"/>
                </a:solidFill>
              </a:rPr>
              <a:t>CRICTRS: EMBEDDINGS BASED STATISTICAL AND SEMI SUPERVISED CRICKET TEAM RECOMMENDATION SYSTEM</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643466" y="4133135"/>
            <a:ext cx="10902016" cy="1454510"/>
          </a:xfrm>
          <a:effectLst>
            <a:outerShdw blurRad="50800" dist="38100" dir="2700000" algn="tl" rotWithShape="0">
              <a:prstClr val="black">
                <a:alpha val="40000"/>
              </a:prstClr>
            </a:outerShdw>
          </a:effectLst>
        </p:spPr>
        <p:txBody>
          <a:bodyPr vert="horz" lIns="91440" tIns="45720" rIns="91440" bIns="45720" rtlCol="0" anchor="t">
            <a:normAutofit fontScale="92500" lnSpcReduction="20000"/>
          </a:bodyPr>
          <a:lstStyle/>
          <a:p>
            <a:pPr algn="ctr"/>
            <a:endParaRPr lang="en-US" sz="1800" dirty="0">
              <a:solidFill>
                <a:schemeClr val="bg1"/>
              </a:solidFill>
            </a:endParaRPr>
          </a:p>
          <a:p>
            <a:pPr algn="ctr"/>
            <a:r>
              <a:rPr lang="en-US" sz="1800" dirty="0">
                <a:solidFill>
                  <a:schemeClr val="bg1"/>
                </a:solidFill>
                <a:highlight>
                  <a:srgbClr val="000000"/>
                </a:highlight>
              </a:rPr>
              <a:t>Prazwal Chhabra, Rizwan Ali, Dr. Vikram </a:t>
            </a:r>
            <a:r>
              <a:rPr lang="en-US" sz="1800" dirty="0" err="1">
                <a:solidFill>
                  <a:schemeClr val="bg1"/>
                </a:solidFill>
                <a:highlight>
                  <a:srgbClr val="000000"/>
                </a:highlight>
              </a:rPr>
              <a:t>Pudi</a:t>
            </a:r>
            <a:endParaRPr lang="en-US" sz="1800" dirty="0">
              <a:solidFill>
                <a:schemeClr val="bg1"/>
              </a:solidFill>
              <a:highlight>
                <a:srgbClr val="000000"/>
              </a:highlight>
            </a:endParaRPr>
          </a:p>
          <a:p>
            <a:pPr algn="ctr"/>
            <a:r>
              <a:rPr lang="en-US" sz="1800" dirty="0">
                <a:solidFill>
                  <a:schemeClr val="bg1"/>
                </a:solidFill>
                <a:highlight>
                  <a:srgbClr val="000000"/>
                </a:highlight>
              </a:rPr>
              <a:t>International Institute of Information Technology, Hyderabad, India</a:t>
            </a:r>
          </a:p>
          <a:p>
            <a:pPr algn="ctr"/>
            <a:r>
              <a:rPr lang="en-US" sz="1900" cap="none" dirty="0">
                <a:solidFill>
                  <a:schemeClr val="bg1"/>
                </a:solidFill>
                <a:highlight>
                  <a:srgbClr val="000000"/>
                </a:highlight>
                <a:hlinkClick r:id="rId4"/>
              </a:rPr>
              <a:t>prazwal</a:t>
            </a:r>
            <a:r>
              <a:rPr lang="en-US" sz="1800" cap="none" dirty="0">
                <a:solidFill>
                  <a:schemeClr val="bg1"/>
                </a:solidFill>
                <a:highlight>
                  <a:srgbClr val="000000"/>
                </a:highlight>
                <a:hlinkClick r:id="rId4"/>
              </a:rPr>
              <a:t>.chhabra@students.iiit.ac.in</a:t>
            </a:r>
            <a:r>
              <a:rPr lang="en-US" sz="1800" cap="none" dirty="0">
                <a:solidFill>
                  <a:schemeClr val="bg1"/>
                </a:solidFill>
                <a:highlight>
                  <a:srgbClr val="000000"/>
                </a:highlight>
              </a:rPr>
              <a:t>, </a:t>
            </a:r>
            <a:r>
              <a:rPr lang="en-US" sz="1800" cap="none" dirty="0">
                <a:solidFill>
                  <a:schemeClr val="bg1"/>
                </a:solidFill>
                <a:highlight>
                  <a:srgbClr val="000000"/>
                </a:highlight>
                <a:hlinkClick r:id="rId5"/>
              </a:rPr>
              <a:t>rizwan.ali@students.iiit.ac.in</a:t>
            </a:r>
            <a:r>
              <a:rPr lang="en-US" sz="1800" cap="none" dirty="0">
                <a:solidFill>
                  <a:schemeClr val="bg1"/>
                </a:solidFill>
                <a:highlight>
                  <a:srgbClr val="000000"/>
                </a:highlight>
              </a:rPr>
              <a:t>, </a:t>
            </a:r>
            <a:r>
              <a:rPr lang="en-US" sz="1800" cap="none" dirty="0">
                <a:solidFill>
                  <a:schemeClr val="bg1"/>
                </a:solidFill>
                <a:highlight>
                  <a:srgbClr val="000000"/>
                </a:highlight>
                <a:hlinkClick r:id="rId6"/>
              </a:rPr>
              <a:t>vikram@iiit.ac.in</a:t>
            </a:r>
            <a:r>
              <a:rPr lang="en-US" sz="1800" cap="none" dirty="0">
                <a:solidFill>
                  <a:schemeClr val="bg1"/>
                </a:solidFill>
                <a:highlight>
                  <a:srgbClr val="000000"/>
                </a:highlight>
              </a:rPr>
              <a:t> </a:t>
            </a:r>
          </a:p>
        </p:txBody>
      </p:sp>
      <p:cxnSp>
        <p:nvCxnSpPr>
          <p:cNvPr id="139" name="Straight Connector 138">
            <a:extLst>
              <a:ext uri="{FF2B5EF4-FFF2-40B4-BE49-F238E27FC236}">
                <a16:creationId xmlns:a16="http://schemas.microsoft.com/office/drawing/2014/main" id="{34E5597F-CE67-4085-9548-E6A8036DA3B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93881" y="4035362"/>
            <a:ext cx="5404237" cy="0"/>
          </a:xfrm>
          <a:prstGeom prst="line">
            <a:avLst/>
          </a:prstGeom>
          <a:ln>
            <a:solidFill>
              <a:schemeClr val="bg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CB6D8D97-F6DA-4C6E-A1DF-74CF02297022}"/>
              </a:ext>
            </a:extLst>
          </p:cNvPr>
          <p:cNvSpPr txBox="1">
            <a:spLocks/>
          </p:cNvSpPr>
          <p:nvPr/>
        </p:nvSpPr>
        <p:spPr>
          <a:xfrm>
            <a:off x="640423" y="1695635"/>
            <a:ext cx="10905059" cy="613008"/>
          </a:xfrm>
          <a:prstGeom prst="rect">
            <a:avLst/>
          </a:prstGeom>
          <a:effectLst>
            <a:outerShdw blurRad="50800" dist="38100" dir="2700000" algn="tl" rotWithShape="0">
              <a:prstClr val="black">
                <a:alpha val="40000"/>
              </a:prstClr>
            </a:outerShdw>
          </a:effectLst>
        </p:spPr>
        <p:txBody>
          <a:bodyPr vert="horz" lIns="91440" tIns="45720" rIns="91440" bIns="45720" rtlCol="0" anchor="b">
            <a:normAutofit lnSpcReduction="10000"/>
          </a:bodyPr>
          <a:lstStyle>
            <a:lvl1pPr algn="l" defTabSz="457200" rtl="0" eaLnBrk="1" latinLnBrk="0" hangingPunct="1">
              <a:lnSpc>
                <a:spcPct val="100000"/>
              </a:lnSpc>
              <a:spcBef>
                <a:spcPct val="0"/>
              </a:spcBef>
              <a:buNone/>
              <a:defRPr sz="3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spcAft>
                <a:spcPts val="600"/>
              </a:spcAft>
            </a:pPr>
            <a:r>
              <a:rPr lang="en-US" u="sng" dirty="0">
                <a:solidFill>
                  <a:schemeClr val="bg1"/>
                </a:solidFill>
              </a:rPr>
              <a:t>DTMN - 2020</a:t>
            </a:r>
          </a:p>
        </p:txBody>
      </p:sp>
    </p:spTree>
    <p:extLst>
      <p:ext uri="{BB962C8B-B14F-4D97-AF65-F5344CB8AC3E}">
        <p14:creationId xmlns:p14="http://schemas.microsoft.com/office/powerpoint/2010/main" val="120524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Quality Index Of Player Performance </a:t>
                </a:r>
                <a:r>
                  <a:rPr lang="en-US" sz="4000" cap="none" dirty="0">
                    <a:effectLst/>
                    <a:latin typeface="Berlin Sans FB Demi" panose="020E0802020502020306" pitchFamily="34" charset="0"/>
                    <a:ea typeface="Calibri" panose="020F0502020204030204" pitchFamily="34" charset="0"/>
                    <a:cs typeface="Times New Roman" panose="02020603050405020304" pitchFamily="18" charset="0"/>
                  </a:rPr>
                  <a:t>(</a:t>
                </a:r>
                <a14:m>
                  <m:oMath xmlns:m="http://schemas.openxmlformats.org/officeDocument/2006/math">
                    <m:sSub>
                      <m:sSubPr>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𝜙</m:t>
                        </m:r>
                      </m:e>
                      <m:sub>
                        <m:d>
                          <m:dPr>
                            <m:begChr m:val="{"/>
                            <m:endChr m:val="}"/>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d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𝑝𝑙𝑎𝑦𝑒𝑟</m:t>
                            </m:r>
                          </m:e>
                        </m:d>
                      </m:sub>
                    </m:sSub>
                  </m:oMath>
                </a14:m>
                <a:r>
                  <a:rPr lang="en-US" sz="3600" dirty="0">
                    <a:effectLst/>
                    <a:latin typeface="Berlin Sans FB Demi" panose="020E0802020502020306" pitchFamily="34" charset="0"/>
                    <a:ea typeface="Calibri" panose="020F0502020204030204" pitchFamily="34" charset="0"/>
                    <a:cs typeface="Times New Roman" panose="02020603050405020304" pitchFamily="18" charset="0"/>
                  </a:rPr>
                  <a:t>)</a:t>
                </a:r>
              </a:p>
            </p:txBody>
          </p:sp>
        </mc:Choice>
        <mc:Fallback xmlns="">
          <p:sp>
            <p:nvSpPr>
              <p:cNvPr id="2" name="Title 1">
                <a:extLst>
                  <a:ext uri="{FF2B5EF4-FFF2-40B4-BE49-F238E27FC236}">
                    <a16:creationId xmlns:a16="http://schemas.microsoft.com/office/drawing/2014/main" id="{2B69FFDF-DFAC-4480-8F8A-D1E0BCF174CF}"/>
                  </a:ext>
                </a:extLst>
              </p:cNvPr>
              <p:cNvSpPr>
                <a:spLocks noGrp="1" noRot="1" noChangeAspect="1" noMove="1" noResize="1" noEditPoints="1" noAdjustHandles="1" noChangeArrowheads="1" noChangeShapeType="1" noTextEdit="1"/>
              </p:cNvSpPr>
              <p:nvPr>
                <p:ph type="title"/>
              </p:nvPr>
            </p:nvSpPr>
            <p:spPr>
              <a:blipFill>
                <a:blip r:embed="rId2"/>
                <a:stretch>
                  <a:fillRect l="-1934" b="-20513"/>
                </a:stretch>
              </a:blipFill>
            </p:spPr>
            <p:txBody>
              <a:bodyPr/>
              <a:lstStyle/>
              <a:p>
                <a:r>
                  <a:rPr lang="en-US">
                    <a:noFill/>
                  </a:rPr>
                  <a:t> </a:t>
                </a:r>
              </a:p>
            </p:txBody>
          </p:sp>
        </mc:Fallback>
      </mc:AlternateContent>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a:xfrm>
            <a:off x="581193" y="2340864"/>
            <a:ext cx="5514808" cy="3634486"/>
          </a:xfrm>
        </p:spPr>
        <p:txBody>
          <a:bodyPr>
            <a:normAutofit/>
          </a:bodyPr>
          <a:lstStyle/>
          <a:p>
            <a:r>
              <a:rPr lang="en-US" sz="2500" dirty="0">
                <a:latin typeface="Berlin Sans FB Demi" panose="020E0802020502020306" pitchFamily="34" charset="0"/>
                <a:cs typeface="Times New Roman" panose="02020603050405020304" pitchFamily="18" charset="0"/>
              </a:rPr>
              <a:t>Major improvements:-</a:t>
            </a:r>
          </a:p>
          <a:p>
            <a:pPr lvl="1"/>
            <a:r>
              <a:rPr lang="en-US" sz="2200" dirty="0">
                <a:latin typeface="Berlin Sans FB Demi" panose="020E0802020502020306" pitchFamily="34" charset="0"/>
                <a:cs typeface="Times New Roman" panose="02020603050405020304" pitchFamily="18" charset="0"/>
              </a:rPr>
              <a:t>No significant difference in ratings for different bowler types.</a:t>
            </a:r>
          </a:p>
          <a:p>
            <a:pPr lvl="1"/>
            <a:r>
              <a:rPr lang="en-US" sz="2200" dirty="0">
                <a:latin typeface="Berlin Sans FB Demi" panose="020E0802020502020306" pitchFamily="34" charset="0"/>
                <a:cs typeface="Times New Roman" panose="02020603050405020304" pitchFamily="18" charset="0"/>
              </a:rPr>
              <a:t>Extras also considered.</a:t>
            </a:r>
          </a:p>
          <a:p>
            <a:pPr lvl="1"/>
            <a:r>
              <a:rPr lang="en-US" sz="2200" dirty="0">
                <a:latin typeface="Berlin Sans FB Demi" panose="020E0802020502020306" pitchFamily="34" charset="0"/>
                <a:cs typeface="Times New Roman" panose="02020603050405020304" pitchFamily="18" charset="0"/>
              </a:rPr>
              <a:t>Considering quality aspect of performance changes player ratings significantly.</a:t>
            </a:r>
          </a:p>
        </p:txBody>
      </p:sp>
      <p:pic>
        <p:nvPicPr>
          <p:cNvPr id="6" name="Picture 5" descr="Table&#10;&#10;Description automatically generated">
            <a:extLst>
              <a:ext uri="{FF2B5EF4-FFF2-40B4-BE49-F238E27FC236}">
                <a16:creationId xmlns:a16="http://schemas.microsoft.com/office/drawing/2014/main" id="{E90DF2B6-0132-4481-84E7-BB3384C57690}"/>
              </a:ext>
            </a:extLst>
          </p:cNvPr>
          <p:cNvPicPr>
            <a:picLocks noChangeAspect="1"/>
          </p:cNvPicPr>
          <p:nvPr/>
        </p:nvPicPr>
        <p:blipFill>
          <a:blip r:embed="rId3"/>
          <a:stretch>
            <a:fillRect/>
          </a:stretch>
        </p:blipFill>
        <p:spPr>
          <a:xfrm>
            <a:off x="6248399" y="2190750"/>
            <a:ext cx="5610225" cy="4457700"/>
          </a:xfrm>
          <a:prstGeom prst="rect">
            <a:avLst/>
          </a:prstGeom>
        </p:spPr>
      </p:pic>
    </p:spTree>
    <p:extLst>
      <p:ext uri="{BB962C8B-B14F-4D97-AF65-F5344CB8AC3E}">
        <p14:creationId xmlns:p14="http://schemas.microsoft.com/office/powerpoint/2010/main" val="36622396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Quality Index Of Player Performance </a:t>
                </a:r>
                <a:r>
                  <a:rPr lang="en-US" sz="4000" cap="none" dirty="0">
                    <a:effectLst/>
                    <a:latin typeface="Berlin Sans FB Demi" panose="020E0802020502020306" pitchFamily="34" charset="0"/>
                    <a:ea typeface="Calibri" panose="020F0502020204030204" pitchFamily="34" charset="0"/>
                    <a:cs typeface="Times New Roman" panose="02020603050405020304" pitchFamily="18" charset="0"/>
                  </a:rPr>
                  <a:t>(</a:t>
                </a:r>
                <a14:m>
                  <m:oMath xmlns:m="http://schemas.openxmlformats.org/officeDocument/2006/math">
                    <m:sSub>
                      <m:sSubPr>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𝜙</m:t>
                        </m:r>
                      </m:e>
                      <m:sub>
                        <m:d>
                          <m:dPr>
                            <m:begChr m:val="{"/>
                            <m:endChr m:val="}"/>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d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𝑝𝑙𝑎𝑦𝑒𝑟</m:t>
                            </m:r>
                          </m:e>
                        </m:d>
                      </m:sub>
                    </m:sSub>
                  </m:oMath>
                </a14:m>
                <a:r>
                  <a:rPr lang="en-US" sz="3600" dirty="0">
                    <a:effectLst/>
                    <a:latin typeface="Berlin Sans FB Demi" panose="020E0802020502020306" pitchFamily="34" charset="0"/>
                    <a:ea typeface="Calibri" panose="020F0502020204030204" pitchFamily="34" charset="0"/>
                    <a:cs typeface="Times New Roman" panose="02020603050405020304" pitchFamily="18" charset="0"/>
                  </a:rPr>
                  <a:t>)</a:t>
                </a:r>
              </a:p>
            </p:txBody>
          </p:sp>
        </mc:Choice>
        <mc:Fallback xmlns="">
          <p:sp>
            <p:nvSpPr>
              <p:cNvPr id="2" name="Title 1">
                <a:extLst>
                  <a:ext uri="{FF2B5EF4-FFF2-40B4-BE49-F238E27FC236}">
                    <a16:creationId xmlns:a16="http://schemas.microsoft.com/office/drawing/2014/main" id="{2B69FFDF-DFAC-4480-8F8A-D1E0BCF174CF}"/>
                  </a:ext>
                </a:extLst>
              </p:cNvPr>
              <p:cNvSpPr>
                <a:spLocks noGrp="1" noRot="1" noChangeAspect="1" noMove="1" noResize="1" noEditPoints="1" noAdjustHandles="1" noChangeArrowheads="1" noChangeShapeType="1" noTextEdit="1"/>
              </p:cNvSpPr>
              <p:nvPr>
                <p:ph type="title"/>
              </p:nvPr>
            </p:nvSpPr>
            <p:spPr>
              <a:blipFill>
                <a:blip r:embed="rId2"/>
                <a:stretch>
                  <a:fillRect l="-1934" b="-20513"/>
                </a:stretch>
              </a:blipFill>
            </p:spPr>
            <p:txBody>
              <a:bodyPr/>
              <a:lstStyle/>
              <a:p>
                <a:r>
                  <a:rPr lang="en-US">
                    <a:noFill/>
                  </a:rPr>
                  <a:t> </a:t>
                </a:r>
              </a:p>
            </p:txBody>
          </p:sp>
        </mc:Fallback>
      </mc:AlternateContent>
      <p:pic>
        <p:nvPicPr>
          <p:cNvPr id="8" name="Picture 7">
            <a:extLst>
              <a:ext uri="{FF2B5EF4-FFF2-40B4-BE49-F238E27FC236}">
                <a16:creationId xmlns:a16="http://schemas.microsoft.com/office/drawing/2014/main" id="{CEA9EAE7-A186-435F-BFF2-991F00B83412}"/>
              </a:ext>
            </a:extLst>
          </p:cNvPr>
          <p:cNvPicPr>
            <a:picLocks noChangeAspect="1"/>
          </p:cNvPicPr>
          <p:nvPr/>
        </p:nvPicPr>
        <p:blipFill rotWithShape="1">
          <a:blip r:embed="rId3"/>
          <a:srcRect l="26953" t="31250" r="30547" b="37778"/>
          <a:stretch/>
        </p:blipFill>
        <p:spPr>
          <a:xfrm>
            <a:off x="1523999" y="2252662"/>
            <a:ext cx="9334501" cy="3826460"/>
          </a:xfrm>
          <a:prstGeom prst="rect">
            <a:avLst/>
          </a:prstGeom>
        </p:spPr>
      </p:pic>
    </p:spTree>
    <p:extLst>
      <p:ext uri="{BB962C8B-B14F-4D97-AF65-F5344CB8AC3E}">
        <p14:creationId xmlns:p14="http://schemas.microsoft.com/office/powerpoint/2010/main" val="2806620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a:xfrm>
            <a:off x="581192" y="826443"/>
            <a:ext cx="11029616" cy="1188720"/>
          </a:xfrm>
        </p:spPr>
        <p:txBody>
          <a:bodyPr>
            <a:normAutofit fontScale="90000"/>
          </a:bodyPr>
          <a:lstStyle/>
          <a:p>
            <a:r>
              <a:rPr lang="en-US" sz="4800" dirty="0">
                <a:latin typeface="Berlin Sans FB Demi" panose="020E0802020502020306" pitchFamily="34" charset="0"/>
                <a:cs typeface="Times New Roman" panose="02020603050405020304" pitchFamily="18" charset="0"/>
              </a:rPr>
              <a:t>Semi Supervised Team Recommendation System</a:t>
            </a:r>
          </a:p>
        </p:txBody>
      </p:sp>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a:xfrm>
            <a:off x="581192" y="1521714"/>
            <a:ext cx="11029615" cy="3634486"/>
          </a:xfrm>
        </p:spPr>
        <p:txBody>
          <a:bodyPr>
            <a:normAutofit/>
          </a:bodyPr>
          <a:lstStyle/>
          <a:p>
            <a:r>
              <a:rPr lang="en-US" sz="2800" dirty="0">
                <a:latin typeface="Berlin Sans FB Demi" panose="020E0802020502020306" pitchFamily="34" charset="0"/>
                <a:cs typeface="Times New Roman" panose="02020603050405020304" pitchFamily="18" charset="0"/>
              </a:rPr>
              <a:t>Semi Supervised Team Recommendation System</a:t>
            </a:r>
          </a:p>
          <a:p>
            <a:pPr lvl="1"/>
            <a:r>
              <a:rPr lang="en-US" sz="2500" dirty="0">
                <a:solidFill>
                  <a:srgbClr val="FF0000"/>
                </a:solidFill>
                <a:latin typeface="Berlin Sans FB Demi" panose="020E0802020502020306" pitchFamily="34" charset="0"/>
                <a:cs typeface="Times New Roman" panose="02020603050405020304" pitchFamily="18" charset="0"/>
              </a:rPr>
              <a:t>Player Embeddings</a:t>
            </a:r>
          </a:p>
          <a:p>
            <a:pPr lvl="1"/>
            <a:r>
              <a:rPr lang="en-US" sz="2500" dirty="0">
                <a:latin typeface="Berlin Sans FB Demi" panose="020E0802020502020306" pitchFamily="34" charset="0"/>
                <a:cs typeface="Times New Roman" panose="02020603050405020304" pitchFamily="18" charset="0"/>
              </a:rPr>
              <a:t>Team Selection</a:t>
            </a:r>
          </a:p>
        </p:txBody>
      </p:sp>
      <p:pic>
        <p:nvPicPr>
          <p:cNvPr id="4" name="Picture 3">
            <a:extLst>
              <a:ext uri="{FF2B5EF4-FFF2-40B4-BE49-F238E27FC236}">
                <a16:creationId xmlns:a16="http://schemas.microsoft.com/office/drawing/2014/main" id="{B8041DDF-7A43-4B08-88E6-99052B5B1BB6}"/>
              </a:ext>
            </a:extLst>
          </p:cNvPr>
          <p:cNvPicPr/>
          <p:nvPr/>
        </p:nvPicPr>
        <p:blipFill>
          <a:blip r:embed="rId2">
            <a:extLst>
              <a:ext uri="{28A0092B-C50C-407E-A947-70E740481C1C}">
                <a14:useLocalDpi xmlns:a14="http://schemas.microsoft.com/office/drawing/2010/main" val="0"/>
              </a:ext>
            </a:extLst>
          </a:blip>
          <a:stretch>
            <a:fillRect/>
          </a:stretch>
        </p:blipFill>
        <p:spPr>
          <a:xfrm>
            <a:off x="1903613" y="4305670"/>
            <a:ext cx="8543925" cy="2172760"/>
          </a:xfrm>
          <a:prstGeom prst="rect">
            <a:avLst/>
          </a:prstGeom>
        </p:spPr>
      </p:pic>
      <p:cxnSp>
        <p:nvCxnSpPr>
          <p:cNvPr id="6" name="Straight Connector 5">
            <a:extLst>
              <a:ext uri="{FF2B5EF4-FFF2-40B4-BE49-F238E27FC236}">
                <a16:creationId xmlns:a16="http://schemas.microsoft.com/office/drawing/2014/main" id="{E3BF7EF4-5861-46FC-80AF-1FAD26A67730}"/>
              </a:ext>
            </a:extLst>
          </p:cNvPr>
          <p:cNvCxnSpPr/>
          <p:nvPr/>
        </p:nvCxnSpPr>
        <p:spPr>
          <a:xfrm>
            <a:off x="581192" y="2246050"/>
            <a:ext cx="11029615"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9097491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Player Embeddings</a:t>
            </a:r>
            <a:endParaRPr lang="en-US" sz="36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p:txBody>
              <a:bodyPr>
                <a:normAutofit/>
              </a:bodyPr>
              <a:lstStyle/>
              <a:p>
                <a:r>
                  <a:rPr lang="en-US" sz="2500" dirty="0">
                    <a:latin typeface="Berlin Sans FB Demi" panose="020E0802020502020306" pitchFamily="34" charset="0"/>
                    <a:cs typeface="Times New Roman" panose="02020603050405020304" pitchFamily="18" charset="0"/>
                  </a:rPr>
                  <a:t>Using </a:t>
                </a:r>
                <a14:m>
                  <m:oMath xmlns:m="http://schemas.openxmlformats.org/officeDocument/2006/math">
                    <m:sSub>
                      <m:sSubPr>
                        <m:ctrlPr>
                          <a:rPr lang="en-US" sz="2800" b="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800" b="0" i="1" smtClean="0">
                            <a:effectLst/>
                            <a:latin typeface="Cambria Math" panose="02040503050406030204" pitchFamily="18" charset="0"/>
                            <a:ea typeface="Calibri" panose="020F0502020204030204" pitchFamily="34" charset="0"/>
                            <a:cs typeface="Times New Roman" panose="02020603050405020304" pitchFamily="18" charset="0"/>
                          </a:rPr>
                          <m:t>𝜙</m:t>
                        </m:r>
                      </m:e>
                      <m:sub>
                        <m:d>
                          <m:dPr>
                            <m:begChr m:val="{"/>
                            <m:endChr m:val="}"/>
                            <m:ctrlPr>
                              <a:rPr lang="en-US" sz="2800" b="0" i="1" smtClean="0">
                                <a:effectLst/>
                                <a:latin typeface="Cambria Math" panose="02040503050406030204" pitchFamily="18" charset="0"/>
                                <a:ea typeface="Calibri" panose="020F0502020204030204" pitchFamily="34" charset="0"/>
                                <a:cs typeface="Times New Roman" panose="02020603050405020304" pitchFamily="18" charset="0"/>
                              </a:rPr>
                            </m:ctrlPr>
                          </m:dPr>
                          <m:e>
                            <m:r>
                              <a:rPr lang="en-US" sz="2800" b="0" i="1" smtClean="0">
                                <a:effectLst/>
                                <a:latin typeface="Cambria Math" panose="02040503050406030204" pitchFamily="18" charset="0"/>
                                <a:ea typeface="Calibri" panose="020F0502020204030204" pitchFamily="34" charset="0"/>
                                <a:cs typeface="Times New Roman" panose="02020603050405020304" pitchFamily="18" charset="0"/>
                              </a:rPr>
                              <m:t>𝑝𝑙𝑎𝑦𝑒𝑟</m:t>
                            </m:r>
                          </m:e>
                        </m:d>
                      </m:sub>
                    </m:sSub>
                  </m:oMath>
                </a14:m>
                <a:r>
                  <a:rPr lang="en-US" sz="2500" dirty="0">
                    <a:latin typeface="Berlin Sans FB Demi" panose="020E0802020502020306" pitchFamily="34" charset="0"/>
                    <a:cs typeface="Times New Roman" panose="02020603050405020304" pitchFamily="18" charset="0"/>
                  </a:rPr>
                  <a:t>, we modeled players as embeddings as described next :-</a:t>
                </a:r>
              </a:p>
              <a:p>
                <a:pPr lvl="1"/>
                <a:r>
                  <a:rPr lang="en-US" sz="2200" dirty="0">
                    <a:latin typeface="Berlin Sans FB Demi" panose="020E0802020502020306" pitchFamily="34" charset="0"/>
                    <a:cs typeface="Times New Roman" panose="02020603050405020304" pitchFamily="18" charset="0"/>
                  </a:rPr>
                  <a:t>Consider, Player A (batsman) v/s Player B (bowler) data</a:t>
                </a:r>
              </a:p>
              <a:p>
                <a:pPr lvl="1"/>
                <a:r>
                  <a:rPr lang="en-US" sz="2200" dirty="0">
                    <a:latin typeface="Berlin Sans FB Demi" panose="020E0802020502020306" pitchFamily="34" charset="0"/>
                    <a:cs typeface="Times New Roman" panose="02020603050405020304" pitchFamily="18" charset="0"/>
                  </a:rPr>
                  <a:t>Every batsman is assigned a number ∈ {1, 2… </a:t>
                </a:r>
                <a:r>
                  <a:rPr lang="en-US" sz="2200" dirty="0" err="1">
                    <a:latin typeface="Berlin Sans FB Demi" panose="020E0802020502020306" pitchFamily="34" charset="0"/>
                    <a:cs typeface="Times New Roman" panose="02020603050405020304" pitchFamily="18" charset="0"/>
                  </a:rPr>
                  <a:t>N_Batsman</a:t>
                </a:r>
                <a:r>
                  <a:rPr lang="en-US" sz="2200" dirty="0">
                    <a:latin typeface="Berlin Sans FB Demi" panose="020E0802020502020306" pitchFamily="34" charset="0"/>
                    <a:cs typeface="Times New Roman" panose="02020603050405020304" pitchFamily="18" charset="0"/>
                  </a:rPr>
                  <a:t>}, where </a:t>
                </a:r>
                <a:r>
                  <a:rPr lang="en-US" sz="2200" dirty="0" err="1">
                    <a:latin typeface="Berlin Sans FB Demi" panose="020E0802020502020306" pitchFamily="34" charset="0"/>
                    <a:cs typeface="Times New Roman" panose="02020603050405020304" pitchFamily="18" charset="0"/>
                  </a:rPr>
                  <a:t>N_Batsman</a:t>
                </a:r>
                <a:r>
                  <a:rPr lang="en-US" sz="2200" dirty="0">
                    <a:latin typeface="Berlin Sans FB Demi" panose="020E0802020502020306" pitchFamily="34" charset="0"/>
                    <a:cs typeface="Times New Roman" panose="02020603050405020304" pitchFamily="18" charset="0"/>
                  </a:rPr>
                  <a:t> denotes the total number of batsmen. Similarly, every bowler is assigned a number ∈ {1, 2… </a:t>
                </a:r>
                <a:r>
                  <a:rPr lang="en-US" sz="2200" dirty="0" err="1">
                    <a:latin typeface="Berlin Sans FB Demi" panose="020E0802020502020306" pitchFamily="34" charset="0"/>
                    <a:cs typeface="Times New Roman" panose="02020603050405020304" pitchFamily="18" charset="0"/>
                  </a:rPr>
                  <a:t>N_Bowler</a:t>
                </a:r>
                <a:r>
                  <a:rPr lang="en-US" sz="2200" dirty="0">
                    <a:latin typeface="Berlin Sans FB Demi" panose="020E0802020502020306" pitchFamily="34" charset="0"/>
                    <a:cs typeface="Times New Roman" panose="02020603050405020304" pitchFamily="18" charset="0"/>
                  </a:rPr>
                  <a:t>}, where </a:t>
                </a:r>
                <a:r>
                  <a:rPr lang="en-US" sz="2200" dirty="0" err="1">
                    <a:latin typeface="Berlin Sans FB Demi" panose="020E0802020502020306" pitchFamily="34" charset="0"/>
                    <a:cs typeface="Times New Roman" panose="02020603050405020304" pitchFamily="18" charset="0"/>
                  </a:rPr>
                  <a:t>N_Bowler</a:t>
                </a:r>
                <a:r>
                  <a:rPr lang="en-US" sz="2200" dirty="0">
                    <a:latin typeface="Berlin Sans FB Demi" panose="020E0802020502020306" pitchFamily="34" charset="0"/>
                    <a:cs typeface="Times New Roman" panose="02020603050405020304" pitchFamily="18" charset="0"/>
                  </a:rPr>
                  <a:t> denotes the total number of bowlers. </a:t>
                </a:r>
              </a:p>
              <a:p>
                <a:pPr lvl="1"/>
                <a:r>
                  <a:rPr lang="en-US" sz="2200" dirty="0">
                    <a:latin typeface="Berlin Sans FB Demi" panose="020E0802020502020306" pitchFamily="34" charset="0"/>
                    <a:cs typeface="Times New Roman" panose="02020603050405020304" pitchFamily="18" charset="0"/>
                  </a:rPr>
                  <a:t>Each player is modelled as a vector (embedding) as described next.</a:t>
                </a:r>
              </a:p>
            </p:txBody>
          </p:sp>
        </mc:Choice>
        <mc:Fallback xmlns="">
          <p:sp>
            <p:nvSpPr>
              <p:cNvPr id="3" name="Content Placeholder 2">
                <a:extLst>
                  <a:ext uri="{FF2B5EF4-FFF2-40B4-BE49-F238E27FC236}">
                    <a16:creationId xmlns:a16="http://schemas.microsoft.com/office/drawing/2014/main" id="{76C73899-CF9C-4468-BC0B-FE188A3EF52F}"/>
                  </a:ext>
                </a:extLst>
              </p:cNvPr>
              <p:cNvSpPr>
                <a:spLocks noGrp="1" noRot="1" noChangeAspect="1" noMove="1" noResize="1" noEditPoints="1" noAdjustHandles="1" noChangeArrowheads="1" noChangeShapeType="1" noTextEdit="1"/>
              </p:cNvSpPr>
              <p:nvPr>
                <p:ph idx="1"/>
              </p:nvPr>
            </p:nvSpPr>
            <p:spPr>
              <a:blipFill>
                <a:blip r:embed="rId2"/>
                <a:stretch>
                  <a:fillRect l="-829" r="-1215"/>
                </a:stretch>
              </a:blipFill>
            </p:spPr>
            <p:txBody>
              <a:bodyPr/>
              <a:lstStyle/>
              <a:p>
                <a:r>
                  <a:rPr lang="en-US">
                    <a:noFill/>
                  </a:rPr>
                  <a:t> </a:t>
                </a:r>
              </a:p>
            </p:txBody>
          </p:sp>
        </mc:Fallback>
      </mc:AlternateContent>
    </p:spTree>
    <p:extLst>
      <p:ext uri="{BB962C8B-B14F-4D97-AF65-F5344CB8AC3E}">
        <p14:creationId xmlns:p14="http://schemas.microsoft.com/office/powerpoint/2010/main" val="1848749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Player Embeddings</a:t>
            </a:r>
            <a:endParaRPr lang="en-US" sz="36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p:txBody>
          <a:bodyPr>
            <a:normAutofit/>
          </a:bodyPr>
          <a:lstStyle/>
          <a:p>
            <a:r>
              <a:rPr lang="en-US" sz="2500" dirty="0">
                <a:latin typeface="Berlin Sans FB Demi" panose="020E0802020502020306" pitchFamily="34" charset="0"/>
                <a:cs typeface="Times New Roman" panose="02020603050405020304" pitchFamily="18" charset="0"/>
              </a:rPr>
              <a:t>Level 1 Embeddings :</a:t>
            </a:r>
          </a:p>
          <a:p>
            <a:pPr marL="0" indent="0">
              <a:buNone/>
            </a:pP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For a batsman, the Level 1 embedding is a vector, where index '</a:t>
            </a:r>
            <a:r>
              <a:rPr lang="en-GB"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i</a:t>
            </a: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of the embedding gives 𝜙</a:t>
            </a:r>
            <a:r>
              <a:rPr lang="en-GB" sz="1800" baseline="-250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batsman</a:t>
            </a: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against the bowler assigned the number </a:t>
            </a:r>
            <a:r>
              <a:rPr lang="en-GB"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i</a:t>
            </a: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Similarly, for a bowler, the Level 1 embedding is also a vector, where index '</a:t>
            </a:r>
            <a:r>
              <a:rPr lang="en-GB"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i</a:t>
            </a: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of the embedding gives 𝜙</a:t>
            </a:r>
            <a:r>
              <a:rPr lang="en-GB" sz="1800" baseline="-250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bowler</a:t>
            </a: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against the batsman assigned the number </a:t>
            </a:r>
            <a:r>
              <a:rPr lang="en-GB" sz="1800" dirty="0" err="1">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i</a:t>
            </a: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The 𝜙</a:t>
            </a:r>
            <a:r>
              <a:rPr lang="en-GB" sz="1800" baseline="-250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Player</a:t>
            </a: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at each index is calculated using batsman versus bowler data corresponding to that index, extracted from different matches in the dataset. Also, all those indices in the embeddings are set to 0, for which versus data is not available, as those players did not face each other.</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sz="2200" dirty="0">
              <a:latin typeface="Berlin Sans FB Demi" panose="020E0802020502020306" pitchFamily="34" charset="0"/>
              <a:cs typeface="Times New Roman" panose="02020603050405020304" pitchFamily="18" charset="0"/>
            </a:endParaRPr>
          </a:p>
        </p:txBody>
      </p:sp>
    </p:spTree>
    <p:extLst>
      <p:ext uri="{BB962C8B-B14F-4D97-AF65-F5344CB8AC3E}">
        <p14:creationId xmlns:p14="http://schemas.microsoft.com/office/powerpoint/2010/main" val="7758769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Player Embeddings</a:t>
            </a:r>
            <a:endParaRPr lang="en-US" sz="36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p:txBody>
          <a:bodyPr>
            <a:normAutofit/>
          </a:bodyPr>
          <a:lstStyle/>
          <a:p>
            <a:r>
              <a:rPr lang="en-US" sz="2500" dirty="0">
                <a:latin typeface="Berlin Sans FB Demi" panose="020E0802020502020306" pitchFamily="34" charset="0"/>
                <a:cs typeface="Times New Roman" panose="02020603050405020304" pitchFamily="18" charset="0"/>
              </a:rPr>
              <a:t>Level 2 Embeddings :</a:t>
            </a:r>
          </a:p>
          <a:p>
            <a:pPr marL="0" marR="0" indent="0" algn="just">
              <a:lnSpc>
                <a:spcPct val="107000"/>
              </a:lnSpc>
              <a:spcBef>
                <a:spcPts val="0"/>
              </a:spcBef>
              <a:spcAft>
                <a:spcPts val="1200"/>
              </a:spcAft>
              <a:buNone/>
            </a:pP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The Level 2 embeddings are derived from Level 1 embeddings. For every batsman we compare 𝜙</a:t>
            </a:r>
            <a:r>
              <a:rPr lang="en-GB" sz="1800" baseline="-250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Player</a:t>
            </a: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over his career against all the bowlers with the values at every index in the level 1 embedding representing batsman's performance against those bowlers. If the players have faced each other and there is a significant negative deviation in the performance of the batsman i.e. there is a drop in 𝜙</a:t>
            </a:r>
            <a:r>
              <a:rPr lang="en-GB" sz="1800" baseline="-250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Player</a:t>
            </a:r>
            <a:r>
              <a:rPr lang="en-GB" sz="1800"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for batsman, then the index is set to 0, otherwise it's set to 1. Similar process is followed for the bowlers and embeddings are constructed for bowlers also by comparing their performance against different batsmen with their overall performance. The level 2 embeddings, in a way, represent a batsman in terms of the bowlers he dominates, and the bowlers in terms of the batsmen they dominate.</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endParaRPr lang="en-US" sz="2200" dirty="0">
              <a:latin typeface="Berlin Sans FB Demi" panose="020E0802020502020306" pitchFamily="34" charset="0"/>
              <a:cs typeface="Times New Roman" panose="02020603050405020304" pitchFamily="18" charset="0"/>
            </a:endParaRPr>
          </a:p>
        </p:txBody>
      </p:sp>
    </p:spTree>
    <p:extLst>
      <p:ext uri="{BB962C8B-B14F-4D97-AF65-F5344CB8AC3E}">
        <p14:creationId xmlns:p14="http://schemas.microsoft.com/office/powerpoint/2010/main" val="11154235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Player Embeddings</a:t>
            </a:r>
            <a:endParaRPr lang="en-US" sz="36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5B76CA59-83F4-40FF-AADA-0BD46AB6856E}"/>
              </a:ext>
            </a:extLst>
          </p:cNvPr>
          <p:cNvGraphicFramePr>
            <a:graphicFrameLocks noGrp="1"/>
          </p:cNvGraphicFramePr>
          <p:nvPr>
            <p:ph idx="1"/>
            <p:extLst>
              <p:ext uri="{D42A27DB-BD31-4B8C-83A1-F6EECF244321}">
                <p14:modId xmlns:p14="http://schemas.microsoft.com/office/powerpoint/2010/main" val="2627874215"/>
              </p:ext>
            </p:extLst>
          </p:nvPr>
        </p:nvGraphicFramePr>
        <p:xfrm>
          <a:off x="1615734" y="3084987"/>
          <a:ext cx="9241655" cy="3200400"/>
        </p:xfrm>
        <a:graphic>
          <a:graphicData uri="http://schemas.openxmlformats.org/drawingml/2006/table">
            <a:tbl>
              <a:tblPr bandRow="1">
                <a:tableStyleId>{5C22544A-7EE6-4342-B048-85BDC9FD1C3A}</a:tableStyleId>
              </a:tblPr>
              <a:tblGrid>
                <a:gridCol w="1848331">
                  <a:extLst>
                    <a:ext uri="{9D8B030D-6E8A-4147-A177-3AD203B41FA5}">
                      <a16:colId xmlns:a16="http://schemas.microsoft.com/office/drawing/2014/main" val="1797195068"/>
                    </a:ext>
                  </a:extLst>
                </a:gridCol>
                <a:gridCol w="1848331">
                  <a:extLst>
                    <a:ext uri="{9D8B030D-6E8A-4147-A177-3AD203B41FA5}">
                      <a16:colId xmlns:a16="http://schemas.microsoft.com/office/drawing/2014/main" val="226928586"/>
                    </a:ext>
                  </a:extLst>
                </a:gridCol>
                <a:gridCol w="1848331">
                  <a:extLst>
                    <a:ext uri="{9D8B030D-6E8A-4147-A177-3AD203B41FA5}">
                      <a16:colId xmlns:a16="http://schemas.microsoft.com/office/drawing/2014/main" val="3039990606"/>
                    </a:ext>
                  </a:extLst>
                </a:gridCol>
                <a:gridCol w="1848331">
                  <a:extLst>
                    <a:ext uri="{9D8B030D-6E8A-4147-A177-3AD203B41FA5}">
                      <a16:colId xmlns:a16="http://schemas.microsoft.com/office/drawing/2014/main" val="3692293839"/>
                    </a:ext>
                  </a:extLst>
                </a:gridCol>
                <a:gridCol w="1848331">
                  <a:extLst>
                    <a:ext uri="{9D8B030D-6E8A-4147-A177-3AD203B41FA5}">
                      <a16:colId xmlns:a16="http://schemas.microsoft.com/office/drawing/2014/main" val="1540987064"/>
                    </a:ext>
                  </a:extLst>
                </a:gridCol>
              </a:tblGrid>
              <a:tr h="632090">
                <a:tc>
                  <a:txBody>
                    <a:bodyPr/>
                    <a:lstStyle/>
                    <a:p>
                      <a:pPr algn="ctr"/>
                      <a:endParaRPr lang="en-US" dirty="0"/>
                    </a:p>
                  </a:txBody>
                  <a:tcPr/>
                </a:tc>
                <a:tc>
                  <a:txBody>
                    <a:bodyPr/>
                    <a:lstStyle/>
                    <a:p>
                      <a:pPr algn="ctr"/>
                      <a:endParaRPr lang="en-US" dirty="0"/>
                    </a:p>
                    <a:p>
                      <a:pPr algn="ctr"/>
                      <a:r>
                        <a:rPr lang="en-US" dirty="0"/>
                        <a:t>Bowler 1</a:t>
                      </a:r>
                    </a:p>
                  </a:txBody>
                  <a:tcPr/>
                </a:tc>
                <a:tc>
                  <a:txBody>
                    <a:bodyPr/>
                    <a:lstStyle/>
                    <a:p>
                      <a:pPr algn="ctr"/>
                      <a:endParaRPr lang="en-US" dirty="0"/>
                    </a:p>
                    <a:p>
                      <a:pPr algn="ctr"/>
                      <a:r>
                        <a:rPr lang="en-US" dirty="0"/>
                        <a:t>Bowler 2</a:t>
                      </a:r>
                    </a:p>
                  </a:txBody>
                  <a:tcPr/>
                </a:tc>
                <a:tc>
                  <a:txBody>
                    <a:bodyPr/>
                    <a:lstStyle/>
                    <a:p>
                      <a:pPr algn="ctr"/>
                      <a:endParaRPr lang="en-US" dirty="0"/>
                    </a:p>
                    <a:p>
                      <a:pPr algn="ctr"/>
                      <a:r>
                        <a:rPr lang="en-US" dirty="0"/>
                        <a:t>Bowler 3</a:t>
                      </a:r>
                    </a:p>
                  </a:txBody>
                  <a:tcPr/>
                </a:tc>
                <a:tc>
                  <a:txBody>
                    <a:bodyPr/>
                    <a:lstStyle/>
                    <a:p>
                      <a:pPr algn="ctr"/>
                      <a:endParaRPr lang="en-US" dirty="0"/>
                    </a:p>
                    <a:p>
                      <a:pPr algn="ctr"/>
                      <a:r>
                        <a:rPr lang="en-US" dirty="0"/>
                        <a:t>Bowler 4</a:t>
                      </a:r>
                    </a:p>
                  </a:txBody>
                  <a:tcPr/>
                </a:tc>
                <a:extLst>
                  <a:ext uri="{0D108BD9-81ED-4DB2-BD59-A6C34878D82A}">
                    <a16:rowId xmlns:a16="http://schemas.microsoft.com/office/drawing/2014/main" val="3622488047"/>
                  </a:ext>
                </a:extLst>
              </a:tr>
              <a:tr h="632090">
                <a:tc>
                  <a:txBody>
                    <a:bodyPr/>
                    <a:lstStyle/>
                    <a:p>
                      <a:pPr algn="ctr"/>
                      <a:endParaRPr lang="en-US" dirty="0"/>
                    </a:p>
                    <a:p>
                      <a:pPr algn="ctr"/>
                      <a:r>
                        <a:rPr lang="en-US" dirty="0"/>
                        <a:t>Batsman 1</a:t>
                      </a:r>
                    </a:p>
                  </a:txBody>
                  <a:tcPr/>
                </a:tc>
                <a:tc>
                  <a:txBody>
                    <a:bodyPr/>
                    <a:lstStyle/>
                    <a:p>
                      <a:pPr algn="ctr"/>
                      <a:endParaRPr lang="en-US" dirty="0"/>
                    </a:p>
                    <a:p>
                      <a:pPr algn="ctr"/>
                      <a:r>
                        <a:rPr lang="en-US" dirty="0"/>
                        <a:t>4.3</a:t>
                      </a:r>
                    </a:p>
                  </a:txBody>
                  <a:tcPr/>
                </a:tc>
                <a:tc>
                  <a:txBody>
                    <a:bodyPr/>
                    <a:lstStyle/>
                    <a:p>
                      <a:pPr algn="ctr"/>
                      <a:endParaRPr lang="en-US" dirty="0"/>
                    </a:p>
                    <a:p>
                      <a:pPr algn="ctr"/>
                      <a:r>
                        <a:rPr lang="en-US" dirty="0"/>
                        <a:t>0</a:t>
                      </a:r>
                    </a:p>
                  </a:txBody>
                  <a:tcPr/>
                </a:tc>
                <a:tc>
                  <a:txBody>
                    <a:bodyPr/>
                    <a:lstStyle/>
                    <a:p>
                      <a:pPr algn="ctr"/>
                      <a:endParaRPr lang="en-US" dirty="0"/>
                    </a:p>
                    <a:p>
                      <a:pPr algn="ctr"/>
                      <a:r>
                        <a:rPr lang="en-US" dirty="0"/>
                        <a:t>6.7</a:t>
                      </a:r>
                    </a:p>
                  </a:txBody>
                  <a:tcPr/>
                </a:tc>
                <a:tc>
                  <a:txBody>
                    <a:bodyPr/>
                    <a:lstStyle/>
                    <a:p>
                      <a:pPr algn="ctr"/>
                      <a:endParaRPr lang="en-US" dirty="0"/>
                    </a:p>
                    <a:p>
                      <a:pPr algn="ctr"/>
                      <a:r>
                        <a:rPr lang="en-US" dirty="0"/>
                        <a:t>0.4 </a:t>
                      </a:r>
                    </a:p>
                  </a:txBody>
                  <a:tcPr/>
                </a:tc>
                <a:extLst>
                  <a:ext uri="{0D108BD9-81ED-4DB2-BD59-A6C34878D82A}">
                    <a16:rowId xmlns:a16="http://schemas.microsoft.com/office/drawing/2014/main" val="1414957716"/>
                  </a:ext>
                </a:extLst>
              </a:tr>
              <a:tr h="632090">
                <a:tc>
                  <a:txBody>
                    <a:bodyPr/>
                    <a:lstStyle/>
                    <a:p>
                      <a:pPr algn="ctr"/>
                      <a:endParaRPr lang="en-US" dirty="0"/>
                    </a:p>
                    <a:p>
                      <a:pPr algn="ctr"/>
                      <a:r>
                        <a:rPr lang="en-US" dirty="0"/>
                        <a:t>Batsman 2</a:t>
                      </a:r>
                    </a:p>
                  </a:txBody>
                  <a:tcPr/>
                </a:tc>
                <a:tc>
                  <a:txBody>
                    <a:bodyPr/>
                    <a:lstStyle/>
                    <a:p>
                      <a:pPr algn="ctr"/>
                      <a:endParaRPr lang="en-US" dirty="0"/>
                    </a:p>
                    <a:p>
                      <a:pPr algn="ctr"/>
                      <a:r>
                        <a:rPr lang="en-US" dirty="0"/>
                        <a:t>0</a:t>
                      </a:r>
                    </a:p>
                  </a:txBody>
                  <a:tcPr/>
                </a:tc>
                <a:tc>
                  <a:txBody>
                    <a:bodyPr/>
                    <a:lstStyle/>
                    <a:p>
                      <a:pPr algn="ctr"/>
                      <a:endParaRPr lang="en-US" dirty="0"/>
                    </a:p>
                    <a:p>
                      <a:pPr algn="ctr"/>
                      <a:r>
                        <a:rPr lang="en-US" dirty="0"/>
                        <a:t>13.8</a:t>
                      </a:r>
                    </a:p>
                  </a:txBody>
                  <a:tcPr/>
                </a:tc>
                <a:tc>
                  <a:txBody>
                    <a:bodyPr/>
                    <a:lstStyle/>
                    <a:p>
                      <a:pPr algn="ctr"/>
                      <a:endParaRPr lang="en-US" dirty="0"/>
                    </a:p>
                    <a:p>
                      <a:pPr algn="ctr"/>
                      <a:r>
                        <a:rPr lang="en-US" dirty="0"/>
                        <a:t>19.3</a:t>
                      </a:r>
                    </a:p>
                  </a:txBody>
                  <a:tcPr/>
                </a:tc>
                <a:tc>
                  <a:txBody>
                    <a:bodyPr/>
                    <a:lstStyle/>
                    <a:p>
                      <a:pPr algn="ctr"/>
                      <a:endParaRPr lang="en-US" dirty="0"/>
                    </a:p>
                    <a:p>
                      <a:pPr algn="ctr"/>
                      <a:r>
                        <a:rPr lang="en-US" dirty="0"/>
                        <a:t>9.5 </a:t>
                      </a:r>
                    </a:p>
                  </a:txBody>
                  <a:tcPr/>
                </a:tc>
                <a:extLst>
                  <a:ext uri="{0D108BD9-81ED-4DB2-BD59-A6C34878D82A}">
                    <a16:rowId xmlns:a16="http://schemas.microsoft.com/office/drawing/2014/main" val="2535139885"/>
                  </a:ext>
                </a:extLst>
              </a:tr>
              <a:tr h="632090">
                <a:tc>
                  <a:txBody>
                    <a:bodyPr/>
                    <a:lstStyle/>
                    <a:p>
                      <a:pPr algn="ctr"/>
                      <a:endParaRPr lang="en-US" dirty="0"/>
                    </a:p>
                    <a:p>
                      <a:pPr algn="ctr"/>
                      <a:r>
                        <a:rPr lang="en-US" dirty="0"/>
                        <a:t>Batsman 3</a:t>
                      </a:r>
                    </a:p>
                  </a:txBody>
                  <a:tcPr/>
                </a:tc>
                <a:tc>
                  <a:txBody>
                    <a:bodyPr/>
                    <a:lstStyle/>
                    <a:p>
                      <a:pPr algn="ctr"/>
                      <a:endParaRPr lang="en-US" dirty="0"/>
                    </a:p>
                    <a:p>
                      <a:pPr algn="ctr"/>
                      <a:r>
                        <a:rPr lang="en-US" dirty="0"/>
                        <a:t>49.6</a:t>
                      </a:r>
                    </a:p>
                  </a:txBody>
                  <a:tcPr/>
                </a:tc>
                <a:tc>
                  <a:txBody>
                    <a:bodyPr/>
                    <a:lstStyle/>
                    <a:p>
                      <a:pPr algn="ctr"/>
                      <a:endParaRPr lang="en-US" dirty="0"/>
                    </a:p>
                    <a:p>
                      <a:pPr algn="ctr"/>
                      <a:r>
                        <a:rPr lang="en-US" dirty="0"/>
                        <a:t>40.7</a:t>
                      </a:r>
                    </a:p>
                  </a:txBody>
                  <a:tcPr/>
                </a:tc>
                <a:tc>
                  <a:txBody>
                    <a:bodyPr/>
                    <a:lstStyle/>
                    <a:p>
                      <a:pPr algn="ctr"/>
                      <a:endParaRPr lang="en-US" dirty="0"/>
                    </a:p>
                    <a:p>
                      <a:pPr algn="ctr"/>
                      <a:r>
                        <a:rPr lang="en-US" dirty="0"/>
                        <a:t>39.1</a:t>
                      </a:r>
                    </a:p>
                  </a:txBody>
                  <a:tcPr/>
                </a:tc>
                <a:tc>
                  <a:txBody>
                    <a:bodyPr/>
                    <a:lstStyle/>
                    <a:p>
                      <a:pPr algn="ctr"/>
                      <a:endParaRPr lang="en-US" dirty="0"/>
                    </a:p>
                    <a:p>
                      <a:pPr algn="ctr"/>
                      <a:r>
                        <a:rPr lang="en-US" dirty="0"/>
                        <a:t>3.0 </a:t>
                      </a:r>
                    </a:p>
                  </a:txBody>
                  <a:tcPr/>
                </a:tc>
                <a:extLst>
                  <a:ext uri="{0D108BD9-81ED-4DB2-BD59-A6C34878D82A}">
                    <a16:rowId xmlns:a16="http://schemas.microsoft.com/office/drawing/2014/main" val="671976554"/>
                  </a:ext>
                </a:extLst>
              </a:tr>
              <a:tr h="632090">
                <a:tc>
                  <a:txBody>
                    <a:bodyPr/>
                    <a:lstStyle/>
                    <a:p>
                      <a:pPr algn="ctr"/>
                      <a:endParaRPr lang="en-US" dirty="0"/>
                    </a:p>
                    <a:p>
                      <a:pPr algn="ctr"/>
                      <a:r>
                        <a:rPr lang="en-US" dirty="0"/>
                        <a:t>Batsman 4</a:t>
                      </a:r>
                    </a:p>
                  </a:txBody>
                  <a:tcPr/>
                </a:tc>
                <a:tc>
                  <a:txBody>
                    <a:bodyPr/>
                    <a:lstStyle/>
                    <a:p>
                      <a:pPr algn="ctr"/>
                      <a:endParaRPr lang="en-US" dirty="0"/>
                    </a:p>
                    <a:p>
                      <a:pPr algn="ctr"/>
                      <a:r>
                        <a:rPr lang="en-US" dirty="0"/>
                        <a:t>0</a:t>
                      </a:r>
                    </a:p>
                  </a:txBody>
                  <a:tcPr/>
                </a:tc>
                <a:tc>
                  <a:txBody>
                    <a:bodyPr/>
                    <a:lstStyle/>
                    <a:p>
                      <a:pPr algn="ctr"/>
                      <a:endParaRPr lang="en-US" dirty="0"/>
                    </a:p>
                    <a:p>
                      <a:pPr algn="ctr"/>
                      <a:r>
                        <a:rPr lang="en-US" dirty="0"/>
                        <a:t>0</a:t>
                      </a:r>
                    </a:p>
                  </a:txBody>
                  <a:tcPr/>
                </a:tc>
                <a:tc>
                  <a:txBody>
                    <a:bodyPr/>
                    <a:lstStyle/>
                    <a:p>
                      <a:pPr algn="ctr"/>
                      <a:endParaRPr lang="en-US" dirty="0"/>
                    </a:p>
                    <a:p>
                      <a:pPr algn="ctr"/>
                      <a:r>
                        <a:rPr lang="en-US" dirty="0"/>
                        <a:t>12.3</a:t>
                      </a:r>
                    </a:p>
                  </a:txBody>
                  <a:tcPr/>
                </a:tc>
                <a:tc>
                  <a:txBody>
                    <a:bodyPr/>
                    <a:lstStyle/>
                    <a:p>
                      <a:pPr algn="ctr"/>
                      <a:endParaRPr lang="en-US" dirty="0"/>
                    </a:p>
                    <a:p>
                      <a:pPr algn="ctr"/>
                      <a:r>
                        <a:rPr lang="en-US" dirty="0"/>
                        <a:t>0 </a:t>
                      </a:r>
                    </a:p>
                  </a:txBody>
                  <a:tcPr/>
                </a:tc>
                <a:extLst>
                  <a:ext uri="{0D108BD9-81ED-4DB2-BD59-A6C34878D82A}">
                    <a16:rowId xmlns:a16="http://schemas.microsoft.com/office/drawing/2014/main" val="2965572207"/>
                  </a:ext>
                </a:extLst>
              </a:tr>
            </a:tbl>
          </a:graphicData>
        </a:graphic>
      </p:graphicFrame>
      <p:sp>
        <p:nvSpPr>
          <p:cNvPr id="5" name="Content Placeholder 2">
            <a:extLst>
              <a:ext uri="{FF2B5EF4-FFF2-40B4-BE49-F238E27FC236}">
                <a16:creationId xmlns:a16="http://schemas.microsoft.com/office/drawing/2014/main" id="{0D3150F6-2C0B-450D-B249-DA37FF45A072}"/>
              </a:ext>
            </a:extLst>
          </p:cNvPr>
          <p:cNvSpPr txBox="1">
            <a:spLocks/>
          </p:cNvSpPr>
          <p:nvPr/>
        </p:nvSpPr>
        <p:spPr>
          <a:xfrm>
            <a:off x="581192" y="2340864"/>
            <a:ext cx="11029615" cy="744123"/>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sz="2500" dirty="0">
                <a:latin typeface="Berlin Sans FB Demi" panose="020E0802020502020306" pitchFamily="34" charset="0"/>
                <a:cs typeface="Times New Roman" panose="02020603050405020304" pitchFamily="18" charset="0"/>
              </a:rPr>
              <a:t>Level 1 Embeddings</a:t>
            </a:r>
            <a:endParaRPr lang="en-US" sz="2200" dirty="0">
              <a:latin typeface="Berlin Sans FB Demi" panose="020E0802020502020306" pitchFamily="34" charset="0"/>
              <a:cs typeface="Times New Roman" panose="02020603050405020304" pitchFamily="18" charset="0"/>
            </a:endParaRPr>
          </a:p>
        </p:txBody>
      </p:sp>
    </p:spTree>
    <p:extLst>
      <p:ext uri="{BB962C8B-B14F-4D97-AF65-F5344CB8AC3E}">
        <p14:creationId xmlns:p14="http://schemas.microsoft.com/office/powerpoint/2010/main" val="18177091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Player Embeddings</a:t>
            </a:r>
            <a:endParaRPr lang="en-US" sz="36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5B76CA59-83F4-40FF-AADA-0BD46AB6856E}"/>
              </a:ext>
            </a:extLst>
          </p:cNvPr>
          <p:cNvGraphicFramePr>
            <a:graphicFrameLocks noGrp="1"/>
          </p:cNvGraphicFramePr>
          <p:nvPr>
            <p:ph idx="1"/>
            <p:extLst>
              <p:ext uri="{D42A27DB-BD31-4B8C-83A1-F6EECF244321}">
                <p14:modId xmlns:p14="http://schemas.microsoft.com/office/powerpoint/2010/main" val="3312018354"/>
              </p:ext>
            </p:extLst>
          </p:nvPr>
        </p:nvGraphicFramePr>
        <p:xfrm>
          <a:off x="1615734" y="3084987"/>
          <a:ext cx="9241655" cy="3200400"/>
        </p:xfrm>
        <a:graphic>
          <a:graphicData uri="http://schemas.openxmlformats.org/drawingml/2006/table">
            <a:tbl>
              <a:tblPr bandRow="1">
                <a:tableStyleId>{5C22544A-7EE6-4342-B048-85BDC9FD1C3A}</a:tableStyleId>
              </a:tblPr>
              <a:tblGrid>
                <a:gridCol w="1848331">
                  <a:extLst>
                    <a:ext uri="{9D8B030D-6E8A-4147-A177-3AD203B41FA5}">
                      <a16:colId xmlns:a16="http://schemas.microsoft.com/office/drawing/2014/main" val="1797195068"/>
                    </a:ext>
                  </a:extLst>
                </a:gridCol>
                <a:gridCol w="1848331">
                  <a:extLst>
                    <a:ext uri="{9D8B030D-6E8A-4147-A177-3AD203B41FA5}">
                      <a16:colId xmlns:a16="http://schemas.microsoft.com/office/drawing/2014/main" val="226928586"/>
                    </a:ext>
                  </a:extLst>
                </a:gridCol>
                <a:gridCol w="1848331">
                  <a:extLst>
                    <a:ext uri="{9D8B030D-6E8A-4147-A177-3AD203B41FA5}">
                      <a16:colId xmlns:a16="http://schemas.microsoft.com/office/drawing/2014/main" val="3039990606"/>
                    </a:ext>
                  </a:extLst>
                </a:gridCol>
                <a:gridCol w="1848331">
                  <a:extLst>
                    <a:ext uri="{9D8B030D-6E8A-4147-A177-3AD203B41FA5}">
                      <a16:colId xmlns:a16="http://schemas.microsoft.com/office/drawing/2014/main" val="3692293839"/>
                    </a:ext>
                  </a:extLst>
                </a:gridCol>
                <a:gridCol w="1848331">
                  <a:extLst>
                    <a:ext uri="{9D8B030D-6E8A-4147-A177-3AD203B41FA5}">
                      <a16:colId xmlns:a16="http://schemas.microsoft.com/office/drawing/2014/main" val="1540987064"/>
                    </a:ext>
                  </a:extLst>
                </a:gridCol>
              </a:tblGrid>
              <a:tr h="632090">
                <a:tc>
                  <a:txBody>
                    <a:bodyPr/>
                    <a:lstStyle/>
                    <a:p>
                      <a:pPr algn="ctr"/>
                      <a:endParaRPr lang="en-US" dirty="0"/>
                    </a:p>
                  </a:txBody>
                  <a:tcPr/>
                </a:tc>
                <a:tc>
                  <a:txBody>
                    <a:bodyPr/>
                    <a:lstStyle/>
                    <a:p>
                      <a:pPr algn="ctr"/>
                      <a:endParaRPr lang="en-US" dirty="0"/>
                    </a:p>
                    <a:p>
                      <a:pPr algn="ctr"/>
                      <a:r>
                        <a:rPr lang="en-US" dirty="0"/>
                        <a:t>Bowler 1</a:t>
                      </a:r>
                    </a:p>
                  </a:txBody>
                  <a:tcPr/>
                </a:tc>
                <a:tc>
                  <a:txBody>
                    <a:bodyPr/>
                    <a:lstStyle/>
                    <a:p>
                      <a:pPr algn="ctr"/>
                      <a:endParaRPr lang="en-US" dirty="0"/>
                    </a:p>
                    <a:p>
                      <a:pPr algn="ctr"/>
                      <a:r>
                        <a:rPr lang="en-US" dirty="0"/>
                        <a:t>Bowler 2</a:t>
                      </a:r>
                    </a:p>
                  </a:txBody>
                  <a:tcPr/>
                </a:tc>
                <a:tc>
                  <a:txBody>
                    <a:bodyPr/>
                    <a:lstStyle/>
                    <a:p>
                      <a:pPr algn="ctr"/>
                      <a:endParaRPr lang="en-US" dirty="0"/>
                    </a:p>
                    <a:p>
                      <a:pPr algn="ctr"/>
                      <a:r>
                        <a:rPr lang="en-US" dirty="0"/>
                        <a:t>Bowler 3</a:t>
                      </a:r>
                    </a:p>
                  </a:txBody>
                  <a:tcPr/>
                </a:tc>
                <a:tc>
                  <a:txBody>
                    <a:bodyPr/>
                    <a:lstStyle/>
                    <a:p>
                      <a:pPr algn="ctr"/>
                      <a:endParaRPr lang="en-US" dirty="0"/>
                    </a:p>
                    <a:p>
                      <a:pPr algn="ctr"/>
                      <a:r>
                        <a:rPr lang="en-US" dirty="0"/>
                        <a:t>Bowler 4</a:t>
                      </a:r>
                    </a:p>
                  </a:txBody>
                  <a:tcPr/>
                </a:tc>
                <a:extLst>
                  <a:ext uri="{0D108BD9-81ED-4DB2-BD59-A6C34878D82A}">
                    <a16:rowId xmlns:a16="http://schemas.microsoft.com/office/drawing/2014/main" val="3622488047"/>
                  </a:ext>
                </a:extLst>
              </a:tr>
              <a:tr h="632090">
                <a:tc>
                  <a:txBody>
                    <a:bodyPr/>
                    <a:lstStyle/>
                    <a:p>
                      <a:pPr algn="ctr"/>
                      <a:endParaRPr lang="en-US" dirty="0"/>
                    </a:p>
                    <a:p>
                      <a:pPr algn="ctr"/>
                      <a:r>
                        <a:rPr lang="en-US" dirty="0"/>
                        <a:t>Batsman 1</a:t>
                      </a:r>
                    </a:p>
                  </a:txBody>
                  <a:tcPr/>
                </a:tc>
                <a:tc>
                  <a:txBody>
                    <a:bodyPr/>
                    <a:lstStyle/>
                    <a:p>
                      <a:pPr algn="ctr"/>
                      <a:endParaRPr lang="en-US" dirty="0"/>
                    </a:p>
                    <a:p>
                      <a:pPr algn="ctr"/>
                      <a:r>
                        <a:rPr lang="en-US" dirty="0"/>
                        <a:t>1</a:t>
                      </a:r>
                    </a:p>
                  </a:txBody>
                  <a:tcPr/>
                </a:tc>
                <a:tc>
                  <a:txBody>
                    <a:bodyPr/>
                    <a:lstStyle/>
                    <a:p>
                      <a:pPr algn="ctr"/>
                      <a:endParaRPr lang="en-US" dirty="0"/>
                    </a:p>
                    <a:p>
                      <a:pPr algn="ctr"/>
                      <a:r>
                        <a:rPr lang="en-US" dirty="0"/>
                        <a:t>0</a:t>
                      </a:r>
                    </a:p>
                  </a:txBody>
                  <a:tcPr/>
                </a:tc>
                <a:tc>
                  <a:txBody>
                    <a:bodyPr/>
                    <a:lstStyle/>
                    <a:p>
                      <a:pPr algn="ctr"/>
                      <a:endParaRPr lang="en-US" dirty="0"/>
                    </a:p>
                    <a:p>
                      <a:pPr algn="ctr"/>
                      <a:r>
                        <a:rPr lang="en-US" dirty="0"/>
                        <a:t>1</a:t>
                      </a:r>
                    </a:p>
                  </a:txBody>
                  <a:tcPr/>
                </a:tc>
                <a:tc>
                  <a:txBody>
                    <a:bodyPr/>
                    <a:lstStyle/>
                    <a:p>
                      <a:pPr algn="ctr"/>
                      <a:endParaRPr lang="en-US" dirty="0"/>
                    </a:p>
                    <a:p>
                      <a:pPr algn="ctr"/>
                      <a:r>
                        <a:rPr lang="en-US" dirty="0"/>
                        <a:t>0 </a:t>
                      </a:r>
                    </a:p>
                  </a:txBody>
                  <a:tcPr/>
                </a:tc>
                <a:extLst>
                  <a:ext uri="{0D108BD9-81ED-4DB2-BD59-A6C34878D82A}">
                    <a16:rowId xmlns:a16="http://schemas.microsoft.com/office/drawing/2014/main" val="1414957716"/>
                  </a:ext>
                </a:extLst>
              </a:tr>
              <a:tr h="632090">
                <a:tc>
                  <a:txBody>
                    <a:bodyPr/>
                    <a:lstStyle/>
                    <a:p>
                      <a:pPr algn="ctr"/>
                      <a:endParaRPr lang="en-US" dirty="0"/>
                    </a:p>
                    <a:p>
                      <a:pPr algn="ctr"/>
                      <a:r>
                        <a:rPr lang="en-US" dirty="0"/>
                        <a:t>Batsman 2</a:t>
                      </a:r>
                    </a:p>
                  </a:txBody>
                  <a:tcPr/>
                </a:tc>
                <a:tc>
                  <a:txBody>
                    <a:bodyPr/>
                    <a:lstStyle/>
                    <a:p>
                      <a:pPr algn="ctr"/>
                      <a:endParaRPr lang="en-US" dirty="0"/>
                    </a:p>
                    <a:p>
                      <a:pPr algn="ctr"/>
                      <a:r>
                        <a:rPr lang="en-US" dirty="0"/>
                        <a:t>0</a:t>
                      </a:r>
                    </a:p>
                  </a:txBody>
                  <a:tcPr/>
                </a:tc>
                <a:tc>
                  <a:txBody>
                    <a:bodyPr/>
                    <a:lstStyle/>
                    <a:p>
                      <a:pPr algn="ctr"/>
                      <a:endParaRPr lang="en-US" dirty="0"/>
                    </a:p>
                    <a:p>
                      <a:pPr algn="ctr"/>
                      <a:r>
                        <a:rPr lang="en-US" dirty="0"/>
                        <a:t>1</a:t>
                      </a:r>
                    </a:p>
                  </a:txBody>
                  <a:tcPr/>
                </a:tc>
                <a:tc>
                  <a:txBody>
                    <a:bodyPr/>
                    <a:lstStyle/>
                    <a:p>
                      <a:pPr algn="ctr"/>
                      <a:endParaRPr lang="en-US" dirty="0"/>
                    </a:p>
                    <a:p>
                      <a:pPr algn="ctr"/>
                      <a:r>
                        <a:rPr lang="en-US" dirty="0"/>
                        <a:t>1</a:t>
                      </a:r>
                    </a:p>
                  </a:txBody>
                  <a:tcPr/>
                </a:tc>
                <a:tc>
                  <a:txBody>
                    <a:bodyPr/>
                    <a:lstStyle/>
                    <a:p>
                      <a:pPr algn="ctr"/>
                      <a:endParaRPr lang="en-US" dirty="0"/>
                    </a:p>
                    <a:p>
                      <a:pPr algn="ctr"/>
                      <a:r>
                        <a:rPr lang="en-US" dirty="0"/>
                        <a:t>1</a:t>
                      </a:r>
                    </a:p>
                  </a:txBody>
                  <a:tcPr/>
                </a:tc>
                <a:extLst>
                  <a:ext uri="{0D108BD9-81ED-4DB2-BD59-A6C34878D82A}">
                    <a16:rowId xmlns:a16="http://schemas.microsoft.com/office/drawing/2014/main" val="2535139885"/>
                  </a:ext>
                </a:extLst>
              </a:tr>
              <a:tr h="632090">
                <a:tc>
                  <a:txBody>
                    <a:bodyPr/>
                    <a:lstStyle/>
                    <a:p>
                      <a:pPr algn="ctr"/>
                      <a:endParaRPr lang="en-US" dirty="0"/>
                    </a:p>
                    <a:p>
                      <a:pPr algn="ctr"/>
                      <a:r>
                        <a:rPr lang="en-US" dirty="0"/>
                        <a:t>Batsman 3</a:t>
                      </a:r>
                    </a:p>
                  </a:txBody>
                  <a:tcPr/>
                </a:tc>
                <a:tc>
                  <a:txBody>
                    <a:bodyPr/>
                    <a:lstStyle/>
                    <a:p>
                      <a:pPr algn="ctr"/>
                      <a:endParaRPr lang="en-US" dirty="0"/>
                    </a:p>
                    <a:p>
                      <a:pPr algn="ctr"/>
                      <a:r>
                        <a:rPr lang="en-US" dirty="0"/>
                        <a:t>1</a:t>
                      </a:r>
                    </a:p>
                  </a:txBody>
                  <a:tcPr/>
                </a:tc>
                <a:tc>
                  <a:txBody>
                    <a:bodyPr/>
                    <a:lstStyle/>
                    <a:p>
                      <a:pPr algn="ctr"/>
                      <a:endParaRPr lang="en-US" dirty="0"/>
                    </a:p>
                    <a:p>
                      <a:pPr algn="ctr"/>
                      <a:r>
                        <a:rPr lang="en-US" dirty="0"/>
                        <a:t>1</a:t>
                      </a:r>
                    </a:p>
                  </a:txBody>
                  <a:tcPr/>
                </a:tc>
                <a:tc>
                  <a:txBody>
                    <a:bodyPr/>
                    <a:lstStyle/>
                    <a:p>
                      <a:pPr algn="ctr"/>
                      <a:endParaRPr lang="en-US" dirty="0"/>
                    </a:p>
                    <a:p>
                      <a:pPr algn="ctr"/>
                      <a:r>
                        <a:rPr lang="en-US" dirty="0"/>
                        <a:t>1</a:t>
                      </a:r>
                    </a:p>
                  </a:txBody>
                  <a:tcPr/>
                </a:tc>
                <a:tc>
                  <a:txBody>
                    <a:bodyPr/>
                    <a:lstStyle/>
                    <a:p>
                      <a:pPr algn="ctr"/>
                      <a:endParaRPr lang="en-US" dirty="0"/>
                    </a:p>
                    <a:p>
                      <a:pPr algn="ctr"/>
                      <a:r>
                        <a:rPr lang="en-US" dirty="0"/>
                        <a:t>0 </a:t>
                      </a:r>
                    </a:p>
                  </a:txBody>
                  <a:tcPr/>
                </a:tc>
                <a:extLst>
                  <a:ext uri="{0D108BD9-81ED-4DB2-BD59-A6C34878D82A}">
                    <a16:rowId xmlns:a16="http://schemas.microsoft.com/office/drawing/2014/main" val="671976554"/>
                  </a:ext>
                </a:extLst>
              </a:tr>
              <a:tr h="632090">
                <a:tc>
                  <a:txBody>
                    <a:bodyPr/>
                    <a:lstStyle/>
                    <a:p>
                      <a:pPr algn="ctr"/>
                      <a:endParaRPr lang="en-US" dirty="0"/>
                    </a:p>
                    <a:p>
                      <a:pPr algn="ctr"/>
                      <a:r>
                        <a:rPr lang="en-US" dirty="0"/>
                        <a:t>Batsman 4</a:t>
                      </a:r>
                    </a:p>
                  </a:txBody>
                  <a:tcPr/>
                </a:tc>
                <a:tc>
                  <a:txBody>
                    <a:bodyPr/>
                    <a:lstStyle/>
                    <a:p>
                      <a:pPr algn="ctr"/>
                      <a:endParaRPr lang="en-US" dirty="0"/>
                    </a:p>
                    <a:p>
                      <a:pPr algn="ctr"/>
                      <a:r>
                        <a:rPr lang="en-US" dirty="0"/>
                        <a:t>0</a:t>
                      </a:r>
                    </a:p>
                  </a:txBody>
                  <a:tcPr/>
                </a:tc>
                <a:tc>
                  <a:txBody>
                    <a:bodyPr/>
                    <a:lstStyle/>
                    <a:p>
                      <a:pPr algn="ctr"/>
                      <a:endParaRPr lang="en-US" dirty="0"/>
                    </a:p>
                    <a:p>
                      <a:pPr algn="ctr"/>
                      <a:r>
                        <a:rPr lang="en-US" dirty="0"/>
                        <a:t>0</a:t>
                      </a:r>
                    </a:p>
                  </a:txBody>
                  <a:tcPr/>
                </a:tc>
                <a:tc>
                  <a:txBody>
                    <a:bodyPr/>
                    <a:lstStyle/>
                    <a:p>
                      <a:pPr algn="ctr"/>
                      <a:endParaRPr lang="en-US" dirty="0"/>
                    </a:p>
                    <a:p>
                      <a:pPr algn="ctr"/>
                      <a:r>
                        <a:rPr lang="en-US" dirty="0"/>
                        <a:t>1</a:t>
                      </a:r>
                    </a:p>
                  </a:txBody>
                  <a:tcPr/>
                </a:tc>
                <a:tc>
                  <a:txBody>
                    <a:bodyPr/>
                    <a:lstStyle/>
                    <a:p>
                      <a:pPr algn="ctr"/>
                      <a:endParaRPr lang="en-US" dirty="0"/>
                    </a:p>
                    <a:p>
                      <a:pPr algn="ctr"/>
                      <a:r>
                        <a:rPr lang="en-US" dirty="0"/>
                        <a:t>0 </a:t>
                      </a:r>
                    </a:p>
                  </a:txBody>
                  <a:tcPr/>
                </a:tc>
                <a:extLst>
                  <a:ext uri="{0D108BD9-81ED-4DB2-BD59-A6C34878D82A}">
                    <a16:rowId xmlns:a16="http://schemas.microsoft.com/office/drawing/2014/main" val="2965572207"/>
                  </a:ext>
                </a:extLst>
              </a:tr>
            </a:tbl>
          </a:graphicData>
        </a:graphic>
      </p:graphicFrame>
      <p:sp>
        <p:nvSpPr>
          <p:cNvPr id="5" name="Content Placeholder 2">
            <a:extLst>
              <a:ext uri="{FF2B5EF4-FFF2-40B4-BE49-F238E27FC236}">
                <a16:creationId xmlns:a16="http://schemas.microsoft.com/office/drawing/2014/main" id="{0D3150F6-2C0B-450D-B249-DA37FF45A072}"/>
              </a:ext>
            </a:extLst>
          </p:cNvPr>
          <p:cNvSpPr txBox="1">
            <a:spLocks/>
          </p:cNvSpPr>
          <p:nvPr/>
        </p:nvSpPr>
        <p:spPr>
          <a:xfrm>
            <a:off x="581192" y="2340864"/>
            <a:ext cx="11029615" cy="744123"/>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sz="2500" dirty="0">
                <a:latin typeface="Berlin Sans FB Demi" panose="020E0802020502020306" pitchFamily="34" charset="0"/>
                <a:cs typeface="Times New Roman" panose="02020603050405020304" pitchFamily="18" charset="0"/>
              </a:rPr>
              <a:t>Level 2 Embeddings</a:t>
            </a:r>
            <a:endParaRPr lang="en-US" sz="2200" dirty="0">
              <a:latin typeface="Berlin Sans FB Demi" panose="020E0802020502020306" pitchFamily="34" charset="0"/>
              <a:cs typeface="Times New Roman" panose="02020603050405020304" pitchFamily="18" charset="0"/>
            </a:endParaRPr>
          </a:p>
        </p:txBody>
      </p:sp>
    </p:spTree>
    <p:extLst>
      <p:ext uri="{BB962C8B-B14F-4D97-AF65-F5344CB8AC3E}">
        <p14:creationId xmlns:p14="http://schemas.microsoft.com/office/powerpoint/2010/main" val="2440851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Player Embeddings</a:t>
            </a:r>
            <a:endParaRPr lang="en-US" sz="36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5B76CA59-83F4-40FF-AADA-0BD46AB6856E}"/>
              </a:ext>
            </a:extLst>
          </p:cNvPr>
          <p:cNvGraphicFramePr>
            <a:graphicFrameLocks noGrp="1"/>
          </p:cNvGraphicFramePr>
          <p:nvPr>
            <p:ph idx="1"/>
            <p:extLst>
              <p:ext uri="{D42A27DB-BD31-4B8C-83A1-F6EECF244321}">
                <p14:modId xmlns:p14="http://schemas.microsoft.com/office/powerpoint/2010/main" val="2648848655"/>
              </p:ext>
            </p:extLst>
          </p:nvPr>
        </p:nvGraphicFramePr>
        <p:xfrm>
          <a:off x="581192" y="3466173"/>
          <a:ext cx="5069150" cy="472501"/>
        </p:xfrm>
        <a:graphic>
          <a:graphicData uri="http://schemas.openxmlformats.org/drawingml/2006/table">
            <a:tbl>
              <a:tblPr bandRow="1">
                <a:tableStyleId>{5C22544A-7EE6-4342-B048-85BDC9FD1C3A}</a:tableStyleId>
              </a:tblPr>
              <a:tblGrid>
                <a:gridCol w="1013830">
                  <a:extLst>
                    <a:ext uri="{9D8B030D-6E8A-4147-A177-3AD203B41FA5}">
                      <a16:colId xmlns:a16="http://schemas.microsoft.com/office/drawing/2014/main" val="1797195068"/>
                    </a:ext>
                  </a:extLst>
                </a:gridCol>
                <a:gridCol w="1013830">
                  <a:extLst>
                    <a:ext uri="{9D8B030D-6E8A-4147-A177-3AD203B41FA5}">
                      <a16:colId xmlns:a16="http://schemas.microsoft.com/office/drawing/2014/main" val="226928586"/>
                    </a:ext>
                  </a:extLst>
                </a:gridCol>
                <a:gridCol w="1013830">
                  <a:extLst>
                    <a:ext uri="{9D8B030D-6E8A-4147-A177-3AD203B41FA5}">
                      <a16:colId xmlns:a16="http://schemas.microsoft.com/office/drawing/2014/main" val="3039990606"/>
                    </a:ext>
                  </a:extLst>
                </a:gridCol>
                <a:gridCol w="1013830">
                  <a:extLst>
                    <a:ext uri="{9D8B030D-6E8A-4147-A177-3AD203B41FA5}">
                      <a16:colId xmlns:a16="http://schemas.microsoft.com/office/drawing/2014/main" val="3692293839"/>
                    </a:ext>
                  </a:extLst>
                </a:gridCol>
                <a:gridCol w="1013830">
                  <a:extLst>
                    <a:ext uri="{9D8B030D-6E8A-4147-A177-3AD203B41FA5}">
                      <a16:colId xmlns:a16="http://schemas.microsoft.com/office/drawing/2014/main" val="1540987064"/>
                    </a:ext>
                  </a:extLst>
                </a:gridCol>
              </a:tblGrid>
              <a:tr h="472501">
                <a:tc>
                  <a:txBody>
                    <a:bodyPr/>
                    <a:lstStyle/>
                    <a:p>
                      <a:pPr algn="ctr"/>
                      <a:endParaRPr lang="en-US" sz="1050" dirty="0"/>
                    </a:p>
                    <a:p>
                      <a:pPr algn="ctr"/>
                      <a:r>
                        <a:rPr lang="en-US" sz="1400" dirty="0"/>
                        <a:t>Batsman 1</a:t>
                      </a:r>
                    </a:p>
                  </a:txBody>
                  <a:tcPr/>
                </a:tc>
                <a:tc>
                  <a:txBody>
                    <a:bodyPr/>
                    <a:lstStyle/>
                    <a:p>
                      <a:pPr algn="ctr"/>
                      <a:r>
                        <a:rPr lang="en-US" dirty="0"/>
                        <a:t>4.3</a:t>
                      </a:r>
                    </a:p>
                  </a:txBody>
                  <a:tcPr/>
                </a:tc>
                <a:tc>
                  <a:txBody>
                    <a:bodyPr/>
                    <a:lstStyle/>
                    <a:p>
                      <a:pPr algn="ctr"/>
                      <a:r>
                        <a:rPr lang="en-US" dirty="0"/>
                        <a:t>0</a:t>
                      </a:r>
                    </a:p>
                  </a:txBody>
                  <a:tcPr/>
                </a:tc>
                <a:tc>
                  <a:txBody>
                    <a:bodyPr/>
                    <a:lstStyle/>
                    <a:p>
                      <a:pPr algn="ctr"/>
                      <a:r>
                        <a:rPr lang="en-US" dirty="0"/>
                        <a:t>6.7</a:t>
                      </a:r>
                    </a:p>
                  </a:txBody>
                  <a:tcPr/>
                </a:tc>
                <a:tc>
                  <a:txBody>
                    <a:bodyPr/>
                    <a:lstStyle/>
                    <a:p>
                      <a:pPr algn="ctr"/>
                      <a:r>
                        <a:rPr lang="en-US" dirty="0"/>
                        <a:t>0.4 </a:t>
                      </a:r>
                    </a:p>
                  </a:txBody>
                  <a:tcPr/>
                </a:tc>
                <a:extLst>
                  <a:ext uri="{0D108BD9-81ED-4DB2-BD59-A6C34878D82A}">
                    <a16:rowId xmlns:a16="http://schemas.microsoft.com/office/drawing/2014/main" val="1414957716"/>
                  </a:ext>
                </a:extLst>
              </a:tr>
            </a:tbl>
          </a:graphicData>
        </a:graphic>
      </p:graphicFrame>
      <p:sp>
        <p:nvSpPr>
          <p:cNvPr id="5" name="Content Placeholder 2">
            <a:extLst>
              <a:ext uri="{FF2B5EF4-FFF2-40B4-BE49-F238E27FC236}">
                <a16:creationId xmlns:a16="http://schemas.microsoft.com/office/drawing/2014/main" id="{0D3150F6-2C0B-450D-B249-DA37FF45A072}"/>
              </a:ext>
            </a:extLst>
          </p:cNvPr>
          <p:cNvSpPr txBox="1">
            <a:spLocks/>
          </p:cNvSpPr>
          <p:nvPr/>
        </p:nvSpPr>
        <p:spPr>
          <a:xfrm>
            <a:off x="581192" y="2340864"/>
            <a:ext cx="11029615" cy="744123"/>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sz="2500" dirty="0">
                <a:latin typeface="Berlin Sans FB Demi" panose="020E0802020502020306" pitchFamily="34" charset="0"/>
                <a:cs typeface="Times New Roman" panose="02020603050405020304" pitchFamily="18" charset="0"/>
              </a:rPr>
              <a:t>		Level 1 Embeddings 			   v/s			  Level 2 Embeddings</a:t>
            </a:r>
            <a:endParaRPr lang="en-US" sz="2200" dirty="0">
              <a:latin typeface="Berlin Sans FB Demi" panose="020E0802020502020306" pitchFamily="34" charset="0"/>
              <a:cs typeface="Times New Roman" panose="02020603050405020304" pitchFamily="18" charset="0"/>
            </a:endParaRPr>
          </a:p>
        </p:txBody>
      </p:sp>
      <p:graphicFrame>
        <p:nvGraphicFramePr>
          <p:cNvPr id="6" name="Table 4">
            <a:extLst>
              <a:ext uri="{FF2B5EF4-FFF2-40B4-BE49-F238E27FC236}">
                <a16:creationId xmlns:a16="http://schemas.microsoft.com/office/drawing/2014/main" id="{8AD19F4B-FD0B-4C38-86E9-C8317B62DCFB}"/>
              </a:ext>
            </a:extLst>
          </p:cNvPr>
          <p:cNvGraphicFramePr>
            <a:graphicFrameLocks/>
          </p:cNvGraphicFramePr>
          <p:nvPr>
            <p:extLst>
              <p:ext uri="{D42A27DB-BD31-4B8C-83A1-F6EECF244321}">
                <p14:modId xmlns:p14="http://schemas.microsoft.com/office/powerpoint/2010/main" val="473028213"/>
              </p:ext>
            </p:extLst>
          </p:nvPr>
        </p:nvGraphicFramePr>
        <p:xfrm>
          <a:off x="6667133" y="3435097"/>
          <a:ext cx="5069150" cy="518160"/>
        </p:xfrm>
        <a:graphic>
          <a:graphicData uri="http://schemas.openxmlformats.org/drawingml/2006/table">
            <a:tbl>
              <a:tblPr bandRow="1">
                <a:tableStyleId>{5C22544A-7EE6-4342-B048-85BDC9FD1C3A}</a:tableStyleId>
              </a:tblPr>
              <a:tblGrid>
                <a:gridCol w="1013830">
                  <a:extLst>
                    <a:ext uri="{9D8B030D-6E8A-4147-A177-3AD203B41FA5}">
                      <a16:colId xmlns:a16="http://schemas.microsoft.com/office/drawing/2014/main" val="1797195068"/>
                    </a:ext>
                  </a:extLst>
                </a:gridCol>
                <a:gridCol w="1013830">
                  <a:extLst>
                    <a:ext uri="{9D8B030D-6E8A-4147-A177-3AD203B41FA5}">
                      <a16:colId xmlns:a16="http://schemas.microsoft.com/office/drawing/2014/main" val="226928586"/>
                    </a:ext>
                  </a:extLst>
                </a:gridCol>
                <a:gridCol w="1013830">
                  <a:extLst>
                    <a:ext uri="{9D8B030D-6E8A-4147-A177-3AD203B41FA5}">
                      <a16:colId xmlns:a16="http://schemas.microsoft.com/office/drawing/2014/main" val="3039990606"/>
                    </a:ext>
                  </a:extLst>
                </a:gridCol>
                <a:gridCol w="1013830">
                  <a:extLst>
                    <a:ext uri="{9D8B030D-6E8A-4147-A177-3AD203B41FA5}">
                      <a16:colId xmlns:a16="http://schemas.microsoft.com/office/drawing/2014/main" val="3692293839"/>
                    </a:ext>
                  </a:extLst>
                </a:gridCol>
                <a:gridCol w="1013830">
                  <a:extLst>
                    <a:ext uri="{9D8B030D-6E8A-4147-A177-3AD203B41FA5}">
                      <a16:colId xmlns:a16="http://schemas.microsoft.com/office/drawing/2014/main" val="1540987064"/>
                    </a:ext>
                  </a:extLst>
                </a:gridCol>
              </a:tblGrid>
              <a:tr h="484605">
                <a:tc>
                  <a:txBody>
                    <a:bodyPr/>
                    <a:lstStyle/>
                    <a:p>
                      <a:pPr algn="ctr"/>
                      <a:endParaRPr lang="en-US" sz="1400" dirty="0"/>
                    </a:p>
                    <a:p>
                      <a:pPr algn="ctr"/>
                      <a:r>
                        <a:rPr lang="en-US" sz="1400" dirty="0"/>
                        <a:t>Batsman 1</a:t>
                      </a:r>
                    </a:p>
                  </a:txBody>
                  <a:tcPr/>
                </a:tc>
                <a:tc>
                  <a:txBody>
                    <a:bodyPr/>
                    <a:lstStyle/>
                    <a:p>
                      <a:pPr algn="ctr"/>
                      <a:r>
                        <a:rPr lang="en-US" dirty="0"/>
                        <a:t>1</a:t>
                      </a:r>
                    </a:p>
                  </a:txBody>
                  <a:tcPr/>
                </a:tc>
                <a:tc>
                  <a:txBody>
                    <a:bodyPr/>
                    <a:lstStyle/>
                    <a:p>
                      <a:pPr algn="ctr"/>
                      <a:r>
                        <a:rPr lang="en-US" dirty="0"/>
                        <a:t>0</a:t>
                      </a:r>
                    </a:p>
                  </a:txBody>
                  <a:tcPr/>
                </a:tc>
                <a:tc>
                  <a:txBody>
                    <a:bodyPr/>
                    <a:lstStyle/>
                    <a:p>
                      <a:pPr algn="ctr"/>
                      <a:r>
                        <a:rPr lang="en-US" dirty="0"/>
                        <a:t>1</a:t>
                      </a:r>
                    </a:p>
                  </a:txBody>
                  <a:tcPr/>
                </a:tc>
                <a:tc>
                  <a:txBody>
                    <a:bodyPr/>
                    <a:lstStyle/>
                    <a:p>
                      <a:pPr algn="ctr"/>
                      <a:r>
                        <a:rPr lang="en-US" dirty="0"/>
                        <a:t>0 </a:t>
                      </a:r>
                    </a:p>
                  </a:txBody>
                  <a:tcPr/>
                </a:tc>
                <a:extLst>
                  <a:ext uri="{0D108BD9-81ED-4DB2-BD59-A6C34878D82A}">
                    <a16:rowId xmlns:a16="http://schemas.microsoft.com/office/drawing/2014/main" val="1414957716"/>
                  </a:ext>
                </a:extLst>
              </a:tr>
            </a:tbl>
          </a:graphicData>
        </a:graphic>
      </p:graphicFrame>
    </p:spTree>
    <p:extLst>
      <p:ext uri="{BB962C8B-B14F-4D97-AF65-F5344CB8AC3E}">
        <p14:creationId xmlns:p14="http://schemas.microsoft.com/office/powerpoint/2010/main" val="12477372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a:xfrm>
            <a:off x="581192" y="826443"/>
            <a:ext cx="11029616" cy="1188720"/>
          </a:xfrm>
        </p:spPr>
        <p:txBody>
          <a:bodyPr>
            <a:normAutofit fontScale="90000"/>
          </a:bodyPr>
          <a:lstStyle/>
          <a:p>
            <a:r>
              <a:rPr lang="en-US" sz="4800" dirty="0">
                <a:latin typeface="Berlin Sans FB Demi" panose="020E0802020502020306" pitchFamily="34" charset="0"/>
                <a:cs typeface="Times New Roman" panose="02020603050405020304" pitchFamily="18" charset="0"/>
              </a:rPr>
              <a:t>Semi Supervised Team Recommendation System</a:t>
            </a:r>
          </a:p>
        </p:txBody>
      </p:sp>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a:xfrm>
            <a:off x="581192" y="1521714"/>
            <a:ext cx="11029615" cy="3634486"/>
          </a:xfrm>
        </p:spPr>
        <p:txBody>
          <a:bodyPr>
            <a:normAutofit/>
          </a:bodyPr>
          <a:lstStyle/>
          <a:p>
            <a:r>
              <a:rPr lang="en-US" sz="2800" dirty="0">
                <a:latin typeface="Berlin Sans FB Demi" panose="020E0802020502020306" pitchFamily="34" charset="0"/>
                <a:cs typeface="Times New Roman" panose="02020603050405020304" pitchFamily="18" charset="0"/>
              </a:rPr>
              <a:t>Semi Supervised Team Recommendation System</a:t>
            </a:r>
          </a:p>
          <a:p>
            <a:pPr lvl="1"/>
            <a:r>
              <a:rPr lang="en-US" sz="2500" dirty="0">
                <a:latin typeface="Berlin Sans FB Demi" panose="020E0802020502020306" pitchFamily="34" charset="0"/>
                <a:cs typeface="Times New Roman" panose="02020603050405020304" pitchFamily="18" charset="0"/>
              </a:rPr>
              <a:t>Player Embeddings</a:t>
            </a:r>
          </a:p>
          <a:p>
            <a:pPr lvl="1"/>
            <a:r>
              <a:rPr lang="en-US" sz="2500" dirty="0">
                <a:solidFill>
                  <a:srgbClr val="FF0000"/>
                </a:solidFill>
                <a:latin typeface="Berlin Sans FB Demi" panose="020E0802020502020306" pitchFamily="34" charset="0"/>
                <a:cs typeface="Times New Roman" panose="02020603050405020304" pitchFamily="18" charset="0"/>
              </a:rPr>
              <a:t>Team Selection</a:t>
            </a:r>
          </a:p>
        </p:txBody>
      </p:sp>
      <p:pic>
        <p:nvPicPr>
          <p:cNvPr id="4" name="Picture 3">
            <a:extLst>
              <a:ext uri="{FF2B5EF4-FFF2-40B4-BE49-F238E27FC236}">
                <a16:creationId xmlns:a16="http://schemas.microsoft.com/office/drawing/2014/main" id="{B8041DDF-7A43-4B08-88E6-99052B5B1BB6}"/>
              </a:ext>
            </a:extLst>
          </p:cNvPr>
          <p:cNvPicPr/>
          <p:nvPr/>
        </p:nvPicPr>
        <p:blipFill>
          <a:blip r:embed="rId2">
            <a:extLst>
              <a:ext uri="{28A0092B-C50C-407E-A947-70E740481C1C}">
                <a14:useLocalDpi xmlns:a14="http://schemas.microsoft.com/office/drawing/2010/main" val="0"/>
              </a:ext>
            </a:extLst>
          </a:blip>
          <a:stretch>
            <a:fillRect/>
          </a:stretch>
        </p:blipFill>
        <p:spPr>
          <a:xfrm>
            <a:off x="1903613" y="4305670"/>
            <a:ext cx="8543925" cy="2172760"/>
          </a:xfrm>
          <a:prstGeom prst="rect">
            <a:avLst/>
          </a:prstGeom>
        </p:spPr>
      </p:pic>
      <p:cxnSp>
        <p:nvCxnSpPr>
          <p:cNvPr id="6" name="Straight Connector 5">
            <a:extLst>
              <a:ext uri="{FF2B5EF4-FFF2-40B4-BE49-F238E27FC236}">
                <a16:creationId xmlns:a16="http://schemas.microsoft.com/office/drawing/2014/main" id="{E3BF7EF4-5861-46FC-80AF-1FAD26A67730}"/>
              </a:ext>
            </a:extLst>
          </p:cNvPr>
          <p:cNvCxnSpPr/>
          <p:nvPr/>
        </p:nvCxnSpPr>
        <p:spPr>
          <a:xfrm>
            <a:off x="581192" y="2246050"/>
            <a:ext cx="11029615"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34803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rmAutofit/>
          </a:bodyPr>
          <a:lstStyle/>
          <a:p>
            <a:r>
              <a:rPr lang="en-US" sz="4800" cap="none" dirty="0"/>
              <a:t>What is cricket ? Get to know the sport.</a:t>
            </a:r>
          </a:p>
        </p:txBody>
      </p:sp>
      <p:sp>
        <p:nvSpPr>
          <p:cNvPr id="5" name="Title 1">
            <a:extLst>
              <a:ext uri="{FF2B5EF4-FFF2-40B4-BE49-F238E27FC236}">
                <a16:creationId xmlns:a16="http://schemas.microsoft.com/office/drawing/2014/main" id="{3ED38EB9-AEDF-4B78-97EC-751090CF41A5}"/>
              </a:ext>
            </a:extLst>
          </p:cNvPr>
          <p:cNvSpPr txBox="1">
            <a:spLocks/>
          </p:cNvSpPr>
          <p:nvPr/>
        </p:nvSpPr>
        <p:spPr>
          <a:xfrm>
            <a:off x="581192" y="5477731"/>
            <a:ext cx="11029616" cy="1188720"/>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2000" cap="none" dirty="0"/>
              <a:t>Credits : International Cricket Council </a:t>
            </a:r>
            <a:r>
              <a:rPr lang="en-US" sz="2000" dirty="0"/>
              <a:t>( </a:t>
            </a:r>
            <a:r>
              <a:rPr lang="en-US" sz="2000" cap="none" dirty="0">
                <a:hlinkClick r:id="rId4"/>
              </a:rPr>
              <a:t>www.icc.com</a:t>
            </a:r>
            <a:r>
              <a:rPr lang="en-US" sz="2000" cap="none" dirty="0"/>
              <a:t> </a:t>
            </a:r>
            <a:r>
              <a:rPr lang="en-US" sz="2000" dirty="0"/>
              <a:t>)</a:t>
            </a:r>
          </a:p>
        </p:txBody>
      </p:sp>
      <p:pic>
        <p:nvPicPr>
          <p:cNvPr id="8" name="What Is Cricket Get to know the sport">
            <a:hlinkClick r:id="" action="ppaction://media"/>
            <a:extLst>
              <a:ext uri="{FF2B5EF4-FFF2-40B4-BE49-F238E27FC236}">
                <a16:creationId xmlns:a16="http://schemas.microsoft.com/office/drawing/2014/main" id="{16839680-E7B0-460F-B72E-D4CA2957997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038687" y="1890877"/>
            <a:ext cx="10111666" cy="4084474"/>
          </a:xfrm>
        </p:spPr>
      </p:pic>
    </p:spTree>
    <p:extLst>
      <p:ext uri="{BB962C8B-B14F-4D97-AF65-F5344CB8AC3E}">
        <p14:creationId xmlns:p14="http://schemas.microsoft.com/office/powerpoint/2010/main" val="1426036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46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Team Composition</a:t>
            </a:r>
            <a:endParaRPr lang="en-US" sz="36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a:xfrm>
            <a:off x="581193" y="2340864"/>
            <a:ext cx="5514808" cy="3634486"/>
          </a:xfrm>
        </p:spPr>
        <p:txBody>
          <a:bodyPr>
            <a:normAutofit fontScale="77500" lnSpcReduction="20000"/>
          </a:bodyPr>
          <a:lstStyle/>
          <a:p>
            <a:r>
              <a:rPr lang="en-US" sz="2200" dirty="0">
                <a:latin typeface="Berlin Sans FB Demi" panose="020E0802020502020306" pitchFamily="34" charset="0"/>
                <a:cs typeface="Times New Roman" panose="02020603050405020304" pitchFamily="18" charset="0"/>
              </a:rPr>
              <a:t>Team Composition means the number of wicket-keepers, batsmen, bowlers and all-rounders in a team of 11 players.</a:t>
            </a:r>
          </a:p>
          <a:p>
            <a:r>
              <a:rPr lang="en-US" sz="2200" dirty="0">
                <a:latin typeface="Berlin Sans FB Demi" panose="020E0802020502020306" pitchFamily="34" charset="0"/>
                <a:cs typeface="Times New Roman" panose="02020603050405020304" pitchFamily="18" charset="0"/>
              </a:rPr>
              <a:t>With rules in place like, a player can bowl a maximum of 10 overs in a 50 over game. We must have, Number of Bowlers + Number of All-Rounders &gt;= 5. Also there must be 1 WK in team, to stay behind the batsman’s stump.</a:t>
            </a:r>
          </a:p>
          <a:p>
            <a:r>
              <a:rPr lang="en-US" sz="2200" dirty="0">
                <a:latin typeface="Berlin Sans FB Demi" panose="020E0802020502020306" pitchFamily="34" charset="0"/>
                <a:cs typeface="Times New Roman" panose="02020603050405020304" pitchFamily="18" charset="0"/>
              </a:rPr>
              <a:t>The team composition changes over time, depending on different factors which are tough to predict in a statistical setting, so we take this input from the user and use the player embeddings to decide the best possible team combination with the given team composition.</a:t>
            </a:r>
          </a:p>
        </p:txBody>
      </p:sp>
      <p:pic>
        <p:nvPicPr>
          <p:cNvPr id="5" name="Picture 4">
            <a:extLst>
              <a:ext uri="{FF2B5EF4-FFF2-40B4-BE49-F238E27FC236}">
                <a16:creationId xmlns:a16="http://schemas.microsoft.com/office/drawing/2014/main" id="{63790085-0CF7-4ECD-9276-38700780AA44}"/>
              </a:ext>
              <a:ext uri="{C183D7F6-B498-43B3-948B-1728B52AA6E4}">
                <adec:decorative xmlns:adec="http://schemas.microsoft.com/office/drawing/2017/decorative" val="1"/>
              </a:ext>
            </a:extLst>
          </p:cNvPr>
          <p:cNvPicPr>
            <a:picLocks noChangeAspect="1"/>
          </p:cNvPicPr>
          <p:nvPr/>
        </p:nvPicPr>
        <p:blipFill>
          <a:blip r:embed="rId2"/>
          <a:stretch>
            <a:fillRect/>
          </a:stretch>
        </p:blipFill>
        <p:spPr>
          <a:xfrm>
            <a:off x="6267635" y="1314451"/>
            <a:ext cx="5629090" cy="4841394"/>
          </a:xfrm>
          <a:prstGeom prst="rect">
            <a:avLst/>
          </a:prstGeom>
        </p:spPr>
      </p:pic>
      <p:sp>
        <p:nvSpPr>
          <p:cNvPr id="10" name="Content Placeholder 2">
            <a:extLst>
              <a:ext uri="{FF2B5EF4-FFF2-40B4-BE49-F238E27FC236}">
                <a16:creationId xmlns:a16="http://schemas.microsoft.com/office/drawing/2014/main" id="{9E4BCE32-60A6-4722-B2FB-61B283577BB7}"/>
              </a:ext>
            </a:extLst>
          </p:cNvPr>
          <p:cNvSpPr txBox="1">
            <a:spLocks/>
          </p:cNvSpPr>
          <p:nvPr/>
        </p:nvSpPr>
        <p:spPr>
          <a:xfrm>
            <a:off x="6096000" y="6273737"/>
            <a:ext cx="6126239" cy="303202"/>
          </a:xfrm>
          <a:prstGeom prst="rect">
            <a:avLst/>
          </a:prstGeom>
        </p:spPr>
        <p:txBody>
          <a:bodyPr vert="horz" lIns="91440" tIns="45720" rIns="91440" bIns="45720" rtlCol="0" anchor="ctr">
            <a:normAutofit fontScale="62500" lnSpcReduction="20000"/>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sz="2200" dirty="0">
                <a:latin typeface="Berlin Sans FB Demi" panose="020E0802020502020306" pitchFamily="34" charset="0"/>
                <a:cs typeface="Times New Roman" panose="02020603050405020304" pitchFamily="18" charset="0"/>
              </a:rPr>
              <a:t>Bangladesh Team against South Africa with their roles (</a:t>
            </a:r>
            <a:r>
              <a:rPr lang="en-US" sz="2200" dirty="0">
                <a:latin typeface="Berlin Sans FB Demi" panose="020E0802020502020306" pitchFamily="34" charset="0"/>
                <a:cs typeface="Times New Roman" panose="02020603050405020304" pitchFamily="18" charset="0"/>
                <a:hlinkClick r:id="rId3"/>
              </a:rPr>
              <a:t>www.cricinfo.com</a:t>
            </a:r>
            <a:r>
              <a:rPr lang="en-US" sz="2200" dirty="0">
                <a:latin typeface="Berlin Sans FB Demi" panose="020E0802020502020306" pitchFamily="34" charset="0"/>
                <a:cs typeface="Times New Roman" panose="02020603050405020304" pitchFamily="18" charset="0"/>
              </a:rPr>
              <a:t>)</a:t>
            </a:r>
          </a:p>
        </p:txBody>
      </p:sp>
    </p:spTree>
    <p:extLst>
      <p:ext uri="{BB962C8B-B14F-4D97-AF65-F5344CB8AC3E}">
        <p14:creationId xmlns:p14="http://schemas.microsoft.com/office/powerpoint/2010/main" val="35328885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C58A5649-0D71-4B1A-8646-75FADD47EC8B}"/>
              </a:ext>
            </a:extLst>
          </p:cNvPr>
          <p:cNvSpPr>
            <a:spLocks noGrp="1"/>
          </p:cNvSpPr>
          <p:nvPr>
            <p:ph idx="1"/>
          </p:nvPr>
        </p:nvSpPr>
        <p:spPr/>
        <p:txBody>
          <a:bodyPr/>
          <a:lstStyle/>
          <a:p>
            <a:pPr marL="305435" indent="-305435"/>
            <a:r>
              <a:rPr lang="en-US" dirty="0">
                <a:ea typeface="+mn-lt"/>
                <a:cs typeface="+mn-lt"/>
              </a:rPr>
              <a:t>We'll return a collection of (</a:t>
            </a:r>
            <a:r>
              <a:rPr lang="en-US" dirty="0" err="1">
                <a:ea typeface="+mn-lt"/>
                <a:cs typeface="+mn-lt"/>
              </a:rPr>
              <a:t>Player,Role</a:t>
            </a:r>
            <a:r>
              <a:rPr lang="en-US" dirty="0">
                <a:ea typeface="+mn-lt"/>
                <a:cs typeface="+mn-lt"/>
              </a:rPr>
              <a:t>)</a:t>
            </a:r>
          </a:p>
          <a:p>
            <a:pPr marL="629920" lvl="1" indent="-305435"/>
            <a:r>
              <a:rPr lang="en-US" dirty="0">
                <a:ea typeface="+mn-lt"/>
                <a:cs typeface="+mn-lt"/>
              </a:rPr>
              <a:t>Role can be Batsman, Bowler, Wicket-Keeper or All-Rounder</a:t>
            </a:r>
          </a:p>
          <a:p>
            <a:pPr marL="305435" indent="-305435"/>
            <a:r>
              <a:rPr lang="en-US" dirty="0">
                <a:ea typeface="+mn-lt"/>
                <a:cs typeface="+mn-lt"/>
              </a:rPr>
              <a:t>ODI Format being considered for cricket</a:t>
            </a:r>
          </a:p>
          <a:p>
            <a:pPr marL="305435" indent="-305435"/>
            <a:r>
              <a:rPr lang="en-US" dirty="0">
                <a:ea typeface="+mn-lt"/>
                <a:cs typeface="+mn-lt"/>
              </a:rPr>
              <a:t>At least 11 players in the collection</a:t>
            </a:r>
          </a:p>
          <a:p>
            <a:pPr marL="305435" indent="-305435"/>
            <a:r>
              <a:rPr lang="en-US" dirty="0">
                <a:ea typeface="+mn-lt"/>
                <a:cs typeface="+mn-lt"/>
              </a:rPr>
              <a:t>At least 5 Bowlers and All Rounders</a:t>
            </a:r>
          </a:p>
          <a:p>
            <a:pPr marL="305435" indent="-305435"/>
            <a:r>
              <a:rPr lang="en-US" dirty="0">
                <a:ea typeface="+mn-lt"/>
                <a:cs typeface="+mn-lt"/>
              </a:rPr>
              <a:t>At least 1 Wicket-Keeper</a:t>
            </a:r>
          </a:p>
        </p:txBody>
      </p:sp>
      <p:sp>
        <p:nvSpPr>
          <p:cNvPr id="7" name="Title 6">
            <a:extLst>
              <a:ext uri="{FF2B5EF4-FFF2-40B4-BE49-F238E27FC236}">
                <a16:creationId xmlns:a16="http://schemas.microsoft.com/office/drawing/2014/main" id="{5D10509C-D2C0-4319-909B-94B227173683}"/>
              </a:ext>
            </a:extLst>
          </p:cNvPr>
          <p:cNvSpPr>
            <a:spLocks noGrp="1"/>
          </p:cNvSpPr>
          <p:nvPr>
            <p:ph type="title"/>
          </p:nvPr>
        </p:nvSpPr>
        <p:spPr/>
        <p:txBody>
          <a:bodyPr/>
          <a:lstStyle/>
          <a:p>
            <a:r>
              <a:rPr lang="en-US" u="sng" dirty="0">
                <a:solidFill>
                  <a:schemeClr val="tx2"/>
                </a:solidFill>
                <a:ea typeface="+mj-lt"/>
                <a:cs typeface="+mj-lt"/>
              </a:rPr>
              <a:t>CONSTRAINTS ON THE SOLUTION</a:t>
            </a:r>
            <a:endParaRPr lang="en-US" dirty="0">
              <a:ea typeface="+mj-lt"/>
              <a:cs typeface="+mj-lt"/>
            </a:endParaRPr>
          </a:p>
        </p:txBody>
      </p:sp>
    </p:spTree>
    <p:extLst>
      <p:ext uri="{BB962C8B-B14F-4D97-AF65-F5344CB8AC3E}">
        <p14:creationId xmlns:p14="http://schemas.microsoft.com/office/powerpoint/2010/main" val="1359571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C58A5649-0D71-4B1A-8646-75FADD47EC8B}"/>
              </a:ext>
            </a:extLst>
          </p:cNvPr>
          <p:cNvSpPr>
            <a:spLocks noGrp="1"/>
          </p:cNvSpPr>
          <p:nvPr>
            <p:ph idx="1"/>
          </p:nvPr>
        </p:nvSpPr>
        <p:spPr/>
        <p:txBody>
          <a:bodyPr/>
          <a:lstStyle/>
          <a:p>
            <a:pPr marL="305435" indent="-305435"/>
            <a:r>
              <a:rPr lang="en-US" dirty="0">
                <a:ea typeface="+mn-lt"/>
                <a:cs typeface="+mn-lt"/>
              </a:rPr>
              <a:t>Proposed Solution should satisfy the Constraints</a:t>
            </a:r>
          </a:p>
          <a:p>
            <a:pPr marL="629920" lvl="1" indent="-305435"/>
            <a:r>
              <a:rPr lang="en-US" sz="1700" dirty="0">
                <a:ea typeface="+mn-lt"/>
                <a:cs typeface="+mn-lt"/>
              </a:rPr>
              <a:t>Selecting Wicket-Keeper first</a:t>
            </a:r>
          </a:p>
          <a:p>
            <a:pPr marL="305435" indent="-305435"/>
            <a:r>
              <a:rPr lang="en-US" dirty="0">
                <a:ea typeface="+mn-lt"/>
                <a:cs typeface="+mn-lt"/>
              </a:rPr>
              <a:t>Selecting Batsmen and Bowlers after this</a:t>
            </a:r>
          </a:p>
          <a:p>
            <a:pPr marL="305435" indent="-305435"/>
            <a:r>
              <a:rPr lang="en-US" dirty="0">
                <a:ea typeface="+mn-lt"/>
                <a:cs typeface="+mn-lt"/>
              </a:rPr>
              <a:t>The opposing set of players change with the group of players for selection</a:t>
            </a:r>
          </a:p>
          <a:p>
            <a:pPr marL="629920" lvl="1" indent="-305435"/>
            <a:r>
              <a:rPr lang="en-US" dirty="0">
                <a:ea typeface="+mn-lt"/>
                <a:cs typeface="+mn-lt"/>
              </a:rPr>
              <a:t>Batsmen and Wicket-Keepers have Bowlers as the Opposition</a:t>
            </a:r>
          </a:p>
          <a:p>
            <a:pPr marL="629920" lvl="1" indent="-305435"/>
            <a:r>
              <a:rPr lang="en-US" dirty="0">
                <a:ea typeface="+mn-lt"/>
                <a:cs typeface="+mn-lt"/>
              </a:rPr>
              <a:t>Bowlers have Batsmen as the Opposition</a:t>
            </a:r>
          </a:p>
          <a:p>
            <a:pPr marL="305435" indent="-305435"/>
            <a:r>
              <a:rPr lang="en-US" dirty="0">
                <a:ea typeface="+mn-lt"/>
                <a:cs typeface="+mn-lt"/>
              </a:rPr>
              <a:t>The opposing players can be represented as a Bipartite Graph</a:t>
            </a:r>
          </a:p>
        </p:txBody>
      </p:sp>
      <p:sp>
        <p:nvSpPr>
          <p:cNvPr id="7" name="Title 6">
            <a:extLst>
              <a:ext uri="{FF2B5EF4-FFF2-40B4-BE49-F238E27FC236}">
                <a16:creationId xmlns:a16="http://schemas.microsoft.com/office/drawing/2014/main" id="{5D10509C-D2C0-4319-909B-94B227173683}"/>
              </a:ext>
            </a:extLst>
          </p:cNvPr>
          <p:cNvSpPr>
            <a:spLocks noGrp="1"/>
          </p:cNvSpPr>
          <p:nvPr>
            <p:ph type="title"/>
          </p:nvPr>
        </p:nvSpPr>
        <p:spPr/>
        <p:txBody>
          <a:bodyPr/>
          <a:lstStyle/>
          <a:p>
            <a:r>
              <a:rPr lang="en-US" dirty="0">
                <a:solidFill>
                  <a:schemeClr val="tx2"/>
                </a:solidFill>
                <a:ea typeface="+mj-lt"/>
                <a:cs typeface="+mj-lt"/>
              </a:rPr>
              <a:t>ALGORITHM</a:t>
            </a:r>
          </a:p>
        </p:txBody>
      </p:sp>
    </p:spTree>
    <p:extLst>
      <p:ext uri="{BB962C8B-B14F-4D97-AF65-F5344CB8AC3E}">
        <p14:creationId xmlns:p14="http://schemas.microsoft.com/office/powerpoint/2010/main" val="15137833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C58A5649-0D71-4B1A-8646-75FADD47EC8B}"/>
              </a:ext>
            </a:extLst>
          </p:cNvPr>
          <p:cNvSpPr>
            <a:spLocks noGrp="1"/>
          </p:cNvSpPr>
          <p:nvPr>
            <p:ph idx="1"/>
          </p:nvPr>
        </p:nvSpPr>
        <p:spPr/>
        <p:txBody>
          <a:bodyPr/>
          <a:lstStyle/>
          <a:p>
            <a:pPr marL="305435" indent="-305435"/>
            <a:r>
              <a:rPr lang="en-US" dirty="0">
                <a:ea typeface="+mn-lt"/>
                <a:cs typeface="+mn-lt"/>
              </a:rPr>
              <a:t>Using Level 2 Embeddings, list out players across all countries weak against a particular player</a:t>
            </a:r>
          </a:p>
          <a:p>
            <a:pPr marL="629920" lvl="1" indent="-305435"/>
            <a:r>
              <a:rPr lang="en-US" dirty="0">
                <a:ea typeface="+mn-lt"/>
                <a:cs typeface="+mn-lt"/>
              </a:rPr>
              <a:t>This generates opposition against which the particular player is strong</a:t>
            </a:r>
            <a:endParaRPr lang="en-US" sz="1700" dirty="0">
              <a:ea typeface="+mn-lt"/>
              <a:cs typeface="+mn-lt"/>
            </a:endParaRPr>
          </a:p>
          <a:p>
            <a:pPr marL="629920" lvl="1" indent="-305435"/>
            <a:r>
              <a:rPr lang="en-US" dirty="0">
                <a:ea typeface="+mn-lt"/>
                <a:cs typeface="+mn-lt"/>
              </a:rPr>
              <a:t>Do this</a:t>
            </a:r>
            <a:r>
              <a:rPr lang="en-US" sz="1700" dirty="0">
                <a:ea typeface="+mn-lt"/>
                <a:cs typeface="+mn-lt"/>
              </a:rPr>
              <a:t> for all players</a:t>
            </a:r>
            <a:endParaRPr lang="en-US" dirty="0">
              <a:ea typeface="+mn-lt"/>
              <a:cs typeface="+mn-lt"/>
            </a:endParaRPr>
          </a:p>
          <a:p>
            <a:pPr marL="629920" lvl="1" indent="-305435"/>
            <a:r>
              <a:rPr lang="en-US" sz="1700" dirty="0">
                <a:ea typeface="+mn-lt"/>
                <a:cs typeface="+mn-lt"/>
              </a:rPr>
              <a:t>Substitute </a:t>
            </a:r>
            <a:r>
              <a:rPr lang="en-US" dirty="0">
                <a:ea typeface="+mn-lt"/>
                <a:cs typeface="+mn-lt"/>
              </a:rPr>
              <a:t>players with </a:t>
            </a:r>
            <a:r>
              <a:rPr lang="en-US" sz="1700" dirty="0">
                <a:ea typeface="+mn-lt"/>
                <a:cs typeface="+mn-lt"/>
              </a:rPr>
              <a:t>less record </a:t>
            </a:r>
            <a:r>
              <a:rPr lang="en-US" dirty="0">
                <a:ea typeface="+mn-lt"/>
                <a:cs typeface="+mn-lt"/>
              </a:rPr>
              <a:t>of </a:t>
            </a:r>
            <a:r>
              <a:rPr lang="en-US" sz="1700" dirty="0">
                <a:ea typeface="+mn-lt"/>
                <a:cs typeface="+mn-lt"/>
              </a:rPr>
              <a:t>played matches with closest similar </a:t>
            </a:r>
            <a:r>
              <a:rPr lang="en-US" dirty="0">
                <a:ea typeface="+mn-lt"/>
                <a:cs typeface="+mn-lt"/>
              </a:rPr>
              <a:t>player</a:t>
            </a:r>
            <a:endParaRPr lang="en-US" sz="1700" dirty="0">
              <a:ea typeface="+mn-lt"/>
              <a:cs typeface="+mn-lt"/>
            </a:endParaRPr>
          </a:p>
          <a:p>
            <a:pPr marL="629920" lvl="1" indent="-305435"/>
            <a:r>
              <a:rPr lang="en-US" dirty="0">
                <a:ea typeface="+mn-lt"/>
                <a:cs typeface="+mn-lt"/>
              </a:rPr>
              <a:t>Collaborative Filtering</a:t>
            </a:r>
            <a:endParaRPr lang="en-US" sz="1700" dirty="0">
              <a:ea typeface="+mn-lt"/>
              <a:cs typeface="+mn-lt"/>
            </a:endParaRPr>
          </a:p>
          <a:p>
            <a:pPr marL="629920" lvl="1" indent="-305435"/>
            <a:r>
              <a:rPr lang="en-US" dirty="0">
                <a:ea typeface="+mn-lt"/>
                <a:cs typeface="+mn-lt"/>
              </a:rPr>
              <a:t>Bipartite Graph Representation</a:t>
            </a:r>
          </a:p>
        </p:txBody>
      </p:sp>
      <p:sp>
        <p:nvSpPr>
          <p:cNvPr id="7" name="Title 6">
            <a:extLst>
              <a:ext uri="{FF2B5EF4-FFF2-40B4-BE49-F238E27FC236}">
                <a16:creationId xmlns:a16="http://schemas.microsoft.com/office/drawing/2014/main" id="{5D10509C-D2C0-4319-909B-94B227173683}"/>
              </a:ext>
            </a:extLst>
          </p:cNvPr>
          <p:cNvSpPr>
            <a:spLocks noGrp="1"/>
          </p:cNvSpPr>
          <p:nvPr>
            <p:ph type="title"/>
          </p:nvPr>
        </p:nvSpPr>
        <p:spPr/>
        <p:txBody>
          <a:bodyPr/>
          <a:lstStyle/>
          <a:p>
            <a:r>
              <a:rPr lang="en-US" dirty="0">
                <a:solidFill>
                  <a:schemeClr val="tx2"/>
                </a:solidFill>
                <a:ea typeface="+mj-lt"/>
                <a:cs typeface="+mj-lt"/>
              </a:rPr>
              <a:t>ALGORITHM</a:t>
            </a:r>
          </a:p>
        </p:txBody>
      </p:sp>
    </p:spTree>
    <p:extLst>
      <p:ext uri="{BB962C8B-B14F-4D97-AF65-F5344CB8AC3E}">
        <p14:creationId xmlns:p14="http://schemas.microsoft.com/office/powerpoint/2010/main" val="35941537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7" name="Rectangle 76">
            <a:extLst>
              <a:ext uri="{FF2B5EF4-FFF2-40B4-BE49-F238E27FC236}">
                <a16:creationId xmlns:a16="http://schemas.microsoft.com/office/drawing/2014/main" id="{77F2BB43-1E8B-40A7-9733-9AEE76BFE2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78">
            <a:extLst>
              <a:ext uri="{FF2B5EF4-FFF2-40B4-BE49-F238E27FC236}">
                <a16:creationId xmlns:a16="http://schemas.microsoft.com/office/drawing/2014/main" id="{2F2499BD-C67D-4CD4-9747-4DCC7EF1F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80">
            <a:extLst>
              <a:ext uri="{FF2B5EF4-FFF2-40B4-BE49-F238E27FC236}">
                <a16:creationId xmlns:a16="http://schemas.microsoft.com/office/drawing/2014/main" id="{80D02CAC-A533-4E24-84A6-B3171E16A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82">
            <a:extLst>
              <a:ext uri="{FF2B5EF4-FFF2-40B4-BE49-F238E27FC236}">
                <a16:creationId xmlns:a16="http://schemas.microsoft.com/office/drawing/2014/main" id="{44DBAF48-B17B-4AA7-9E99-4EC0C99058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85" name="Rectangle 84">
            <a:extLst>
              <a:ext uri="{FF2B5EF4-FFF2-40B4-BE49-F238E27FC236}">
                <a16:creationId xmlns:a16="http://schemas.microsoft.com/office/drawing/2014/main" id="{C592B42C-58FA-4A86-86F9-BA64DFB528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49AE81AC-D16D-497C-95C0-16E491F119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89" name="Rectangle 88">
            <a:extLst>
              <a:ext uri="{FF2B5EF4-FFF2-40B4-BE49-F238E27FC236}">
                <a16:creationId xmlns:a16="http://schemas.microsoft.com/office/drawing/2014/main" id="{2465720C-012A-4C28-8AA5-75E0C7CC2A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1" name="Rectangle 90">
            <a:extLst>
              <a:ext uri="{FF2B5EF4-FFF2-40B4-BE49-F238E27FC236}">
                <a16:creationId xmlns:a16="http://schemas.microsoft.com/office/drawing/2014/main" id="{F2137993-2819-4F0D-9767-4F7C41F33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3" name="Rectangle 92">
            <a:extLst>
              <a:ext uri="{FF2B5EF4-FFF2-40B4-BE49-F238E27FC236}">
                <a16:creationId xmlns:a16="http://schemas.microsoft.com/office/drawing/2014/main" id="{FC9E8B1E-9FF3-4471-BF13-F774FD86E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652" y="638175"/>
            <a:ext cx="3700760" cy="575239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40D55A4-4D47-4D78-ABA2-FF7BE52CC501}"/>
              </a:ext>
            </a:extLst>
          </p:cNvPr>
          <p:cNvSpPr>
            <a:spLocks noGrp="1"/>
          </p:cNvSpPr>
          <p:nvPr>
            <p:ph type="title"/>
          </p:nvPr>
        </p:nvSpPr>
        <p:spPr>
          <a:xfrm>
            <a:off x="700218" y="1656292"/>
            <a:ext cx="3150659" cy="2085869"/>
          </a:xfrm>
        </p:spPr>
        <p:txBody>
          <a:bodyPr vert="horz" lIns="91440" tIns="45720" rIns="91440" bIns="45720" rtlCol="0" anchor="b">
            <a:normAutofit/>
          </a:bodyPr>
          <a:lstStyle/>
          <a:p>
            <a:pPr>
              <a:lnSpc>
                <a:spcPct val="90000"/>
              </a:lnSpc>
            </a:pPr>
            <a:r>
              <a:rPr lang="en-US">
                <a:solidFill>
                  <a:srgbClr val="FFFFFF"/>
                </a:solidFill>
              </a:rPr>
              <a:t>Bipartite graph representation</a:t>
            </a:r>
          </a:p>
        </p:txBody>
      </p:sp>
      <p:pic>
        <p:nvPicPr>
          <p:cNvPr id="11" name="Picture 12" descr="Diagram&#10;&#10;Description automatically generated">
            <a:extLst>
              <a:ext uri="{FF2B5EF4-FFF2-40B4-BE49-F238E27FC236}">
                <a16:creationId xmlns:a16="http://schemas.microsoft.com/office/drawing/2014/main" id="{7A54F60E-C75A-4BAD-A720-E6E4CCFBC74F}"/>
              </a:ext>
            </a:extLst>
          </p:cNvPr>
          <p:cNvPicPr>
            <a:picLocks noChangeAspect="1"/>
          </p:cNvPicPr>
          <p:nvPr/>
        </p:nvPicPr>
        <p:blipFill>
          <a:blip r:embed="rId2"/>
          <a:stretch>
            <a:fillRect/>
          </a:stretch>
        </p:blipFill>
        <p:spPr>
          <a:xfrm>
            <a:off x="8039045" y="637478"/>
            <a:ext cx="3706033" cy="5982628"/>
          </a:xfrm>
          <a:prstGeom prst="rect">
            <a:avLst/>
          </a:prstGeom>
        </p:spPr>
      </p:pic>
      <p:pic>
        <p:nvPicPr>
          <p:cNvPr id="13" name="Picture 14" descr="Diagram&#10;&#10;Description automatically generated">
            <a:extLst>
              <a:ext uri="{FF2B5EF4-FFF2-40B4-BE49-F238E27FC236}">
                <a16:creationId xmlns:a16="http://schemas.microsoft.com/office/drawing/2014/main" id="{C91EFCC0-7C93-4D8A-A942-C4B919EFF0B6}"/>
              </a:ext>
            </a:extLst>
          </p:cNvPr>
          <p:cNvPicPr>
            <a:picLocks noChangeAspect="1"/>
          </p:cNvPicPr>
          <p:nvPr/>
        </p:nvPicPr>
        <p:blipFill>
          <a:blip r:embed="rId3"/>
          <a:stretch>
            <a:fillRect/>
          </a:stretch>
        </p:blipFill>
        <p:spPr>
          <a:xfrm>
            <a:off x="4437337" y="637478"/>
            <a:ext cx="3326618" cy="5982629"/>
          </a:xfrm>
          <a:prstGeom prst="rect">
            <a:avLst/>
          </a:prstGeom>
        </p:spPr>
      </p:pic>
    </p:spTree>
    <p:extLst>
      <p:ext uri="{BB962C8B-B14F-4D97-AF65-F5344CB8AC3E}">
        <p14:creationId xmlns:p14="http://schemas.microsoft.com/office/powerpoint/2010/main" val="3057048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C58A5649-0D71-4B1A-8646-75FADD47EC8B}"/>
              </a:ext>
            </a:extLst>
          </p:cNvPr>
          <p:cNvSpPr>
            <a:spLocks noGrp="1"/>
          </p:cNvSpPr>
          <p:nvPr>
            <p:ph idx="1"/>
          </p:nvPr>
        </p:nvSpPr>
        <p:spPr/>
        <p:txBody>
          <a:bodyPr/>
          <a:lstStyle/>
          <a:p>
            <a:pPr marL="305435" indent="-305435"/>
            <a:r>
              <a:rPr lang="en-US" dirty="0">
                <a:ea typeface="+mn-lt"/>
                <a:cs typeface="+mn-lt"/>
              </a:rPr>
              <a:t>Edge Weight is Quality Index of Player (</a:t>
            </a:r>
            <a:r>
              <a:rPr lang="en-US" dirty="0" err="1">
                <a:ea typeface="+mn-lt"/>
                <a:cs typeface="+mn-lt"/>
              </a:rPr>
              <a:t>Φ</a:t>
            </a:r>
            <a:r>
              <a:rPr lang="en-US" baseline="-25000" dirty="0" err="1">
                <a:ea typeface="+mn-lt"/>
                <a:cs typeface="+mn-lt"/>
              </a:rPr>
              <a:t>Player</a:t>
            </a:r>
            <a:r>
              <a:rPr lang="en-US" dirty="0">
                <a:ea typeface="+mn-lt"/>
                <a:cs typeface="+mn-lt"/>
              </a:rPr>
              <a:t>) from Level 1 Embeddings</a:t>
            </a:r>
          </a:p>
          <a:p>
            <a:pPr marL="305435" indent="-305435"/>
            <a:r>
              <a:rPr lang="en-US" dirty="0">
                <a:ea typeface="+mn-lt"/>
                <a:cs typeface="+mn-lt"/>
              </a:rPr>
              <a:t>Define δ = Mean of Edge Weights / Standard Deviation of Edge Weights</a:t>
            </a:r>
          </a:p>
          <a:p>
            <a:pPr marL="629920" lvl="1" indent="-305435"/>
            <a:r>
              <a:rPr lang="en-US" sz="1700" dirty="0">
                <a:ea typeface="+mn-lt"/>
                <a:cs typeface="+mn-lt"/>
              </a:rPr>
              <a:t>High Variance player reduces stability of the combination</a:t>
            </a:r>
          </a:p>
          <a:p>
            <a:pPr marL="305435" indent="-305435"/>
            <a:r>
              <a:rPr lang="en-US" dirty="0">
                <a:ea typeface="+mn-lt"/>
                <a:cs typeface="+mn-lt"/>
              </a:rPr>
              <a:t>Sort in decreasing order of δ and make selection</a:t>
            </a:r>
            <a:endParaRPr lang="en-US" sz="1700" dirty="0">
              <a:ea typeface="+mn-lt"/>
              <a:cs typeface="+mn-lt"/>
            </a:endParaRPr>
          </a:p>
          <a:p>
            <a:pPr marL="305435" indent="-305435"/>
            <a:endParaRPr lang="en-US" dirty="0">
              <a:ea typeface="+mn-lt"/>
              <a:cs typeface="+mn-lt"/>
            </a:endParaRPr>
          </a:p>
          <a:p>
            <a:pPr marL="305435" indent="-305435"/>
            <a:r>
              <a:rPr lang="en-US" dirty="0">
                <a:ea typeface="+mn-lt"/>
                <a:cs typeface="+mn-lt"/>
              </a:rPr>
              <a:t>Select Wicket-Keepers</a:t>
            </a:r>
          </a:p>
          <a:p>
            <a:pPr marL="305435" indent="-305435"/>
            <a:r>
              <a:rPr lang="en-US" dirty="0">
                <a:ea typeface="+mn-lt"/>
                <a:cs typeface="+mn-lt"/>
              </a:rPr>
              <a:t>Pick batsman (simultaneously mark All-Rounders)</a:t>
            </a:r>
            <a:endParaRPr lang="en-US" sz="1700" dirty="0">
              <a:ea typeface="+mn-lt"/>
              <a:cs typeface="+mn-lt"/>
            </a:endParaRPr>
          </a:p>
          <a:p>
            <a:pPr marL="305435" indent="-305435"/>
            <a:r>
              <a:rPr lang="en-US" dirty="0">
                <a:ea typeface="+mn-lt"/>
                <a:cs typeface="+mn-lt"/>
              </a:rPr>
              <a:t>Pick bowlers (simultaneously mark All-Rounders)</a:t>
            </a:r>
            <a:endParaRPr lang="en-US" sz="1700" dirty="0">
              <a:ea typeface="+mn-lt"/>
              <a:cs typeface="+mn-lt"/>
            </a:endParaRPr>
          </a:p>
        </p:txBody>
      </p:sp>
      <p:sp>
        <p:nvSpPr>
          <p:cNvPr id="7" name="Title 6">
            <a:extLst>
              <a:ext uri="{FF2B5EF4-FFF2-40B4-BE49-F238E27FC236}">
                <a16:creationId xmlns:a16="http://schemas.microsoft.com/office/drawing/2014/main" id="{5D10509C-D2C0-4319-909B-94B227173683}"/>
              </a:ext>
            </a:extLst>
          </p:cNvPr>
          <p:cNvSpPr>
            <a:spLocks noGrp="1"/>
          </p:cNvSpPr>
          <p:nvPr>
            <p:ph type="title"/>
          </p:nvPr>
        </p:nvSpPr>
        <p:spPr/>
        <p:txBody>
          <a:bodyPr/>
          <a:lstStyle/>
          <a:p>
            <a:r>
              <a:rPr lang="en-US" dirty="0">
                <a:solidFill>
                  <a:schemeClr val="tx2"/>
                </a:solidFill>
                <a:ea typeface="+mj-lt"/>
                <a:cs typeface="+mj-lt"/>
              </a:rPr>
              <a:t>ORDERING AND SELECTING PLAYERS FROM BIPARTITE GRAPHS</a:t>
            </a:r>
            <a:endParaRPr lang="en-US" dirty="0">
              <a:ea typeface="+mj-lt"/>
              <a:cs typeface="+mj-lt"/>
            </a:endParaRPr>
          </a:p>
        </p:txBody>
      </p:sp>
    </p:spTree>
    <p:extLst>
      <p:ext uri="{BB962C8B-B14F-4D97-AF65-F5344CB8AC3E}">
        <p14:creationId xmlns:p14="http://schemas.microsoft.com/office/powerpoint/2010/main" val="24608955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rmAutofit/>
          </a:bodyPr>
          <a:lstStyle/>
          <a:p>
            <a:r>
              <a:rPr lang="en-US" sz="4800" dirty="0"/>
              <a:t>References</a:t>
            </a:r>
          </a:p>
        </p:txBody>
      </p:sp>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a:xfrm>
            <a:off x="572314" y="2340864"/>
            <a:ext cx="11029615" cy="3634486"/>
          </a:xfrm>
        </p:spPr>
        <p:txBody>
          <a:bodyPr>
            <a:normAutofit fontScale="92500" lnSpcReduction="10000"/>
          </a:bodyPr>
          <a:lstStyle/>
          <a:p>
            <a:pPr marL="0" indent="0">
              <a:lnSpc>
                <a:spcPct val="107000"/>
              </a:lnSpc>
              <a:spcBef>
                <a:spcPts val="0"/>
              </a:spcBef>
              <a:buNone/>
            </a:pPr>
            <a:r>
              <a:rPr lang="en-GB" sz="1800" dirty="0">
                <a:effectLst/>
                <a:latin typeface="Times New Roman" panose="02020603050405020304" pitchFamily="18" charset="0"/>
                <a:ea typeface="Times New Roman" panose="02020603050405020304" pitchFamily="18" charset="0"/>
                <a:cs typeface="Arial" panose="020B0604020202020204" pitchFamily="34" charset="0"/>
              </a:rPr>
              <a:t>[1] A. Ramalingam, “Bernoulli runs using ‘book cricket’ to evaluate cricketers,” </a:t>
            </a:r>
            <a:r>
              <a:rPr lang="en-GB" sz="1800" dirty="0" err="1">
                <a:effectLst/>
                <a:latin typeface="Times New Roman" panose="02020603050405020304" pitchFamily="18" charset="0"/>
                <a:ea typeface="Times New Roman" panose="02020603050405020304" pitchFamily="18" charset="0"/>
                <a:cs typeface="Arial" panose="020B0604020202020204" pitchFamily="34" charset="0"/>
              </a:rPr>
              <a:t>Reson</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 vol. 17, no. 5, pp. 441–453, May 2012, </a:t>
            </a:r>
            <a:r>
              <a:rPr lang="en-GB" sz="1800" dirty="0" err="1">
                <a:effectLst/>
                <a:latin typeface="Times New Roman" panose="02020603050405020304" pitchFamily="18" charset="0"/>
                <a:ea typeface="Times New Roman" panose="02020603050405020304" pitchFamily="18" charset="0"/>
                <a:cs typeface="Arial" panose="020B0604020202020204" pitchFamily="34" charset="0"/>
              </a:rPr>
              <a:t>doi</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 10.1007/s12045-012-0047-2.</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GB" sz="1800" dirty="0">
                <a:effectLst/>
                <a:latin typeface="Times New Roman" panose="02020603050405020304" pitchFamily="18" charset="0"/>
                <a:ea typeface="Times New Roman" panose="02020603050405020304" pitchFamily="18" charset="0"/>
                <a:cs typeface="Arial" panose="020B0604020202020204" pitchFamily="34" charset="0"/>
              </a:rPr>
              <a:t>[</a:t>
            </a:r>
            <a:r>
              <a:rPr lang="en-GB" sz="1800" dirty="0">
                <a:latin typeface="Times New Roman" panose="02020603050405020304" pitchFamily="18" charset="0"/>
                <a:ea typeface="Times New Roman" panose="02020603050405020304" pitchFamily="18" charset="0"/>
                <a:cs typeface="Arial" panose="020B0604020202020204" pitchFamily="34" charset="0"/>
              </a:rPr>
              <a:t>2</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 Video Introducing the basics of What is Cricket?</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https://www.icc-cricket.com/about/development/what-is-cricket (accessed July 24, 2020).</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GB" sz="1800" dirty="0">
                <a:effectLst/>
                <a:latin typeface="Times New Roman" panose="02020603050405020304" pitchFamily="18" charset="0"/>
                <a:ea typeface="Times New Roman" panose="02020603050405020304" pitchFamily="18" charset="0"/>
                <a:cs typeface="Arial" panose="020B0604020202020204" pitchFamily="34" charset="0"/>
              </a:rPr>
              <a:t>[3] MG Jhawar, and Vikram </a:t>
            </a:r>
            <a:r>
              <a:rPr lang="en-GB" sz="1800" dirty="0" err="1">
                <a:effectLst/>
                <a:latin typeface="Times New Roman" panose="02020603050405020304" pitchFamily="18" charset="0"/>
                <a:ea typeface="Times New Roman" panose="02020603050405020304" pitchFamily="18" charset="0"/>
                <a:cs typeface="Arial" panose="020B0604020202020204" pitchFamily="34" charset="0"/>
              </a:rPr>
              <a:t>Pudi</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 "Honest Mirror: Quantitative Assessment of Player Performance in an ODI Cricket Match." in </a:t>
            </a:r>
            <a:r>
              <a:rPr lang="en-GB" sz="1800" i="1" dirty="0">
                <a:effectLst/>
                <a:latin typeface="Times New Roman" panose="02020603050405020304" pitchFamily="18" charset="0"/>
                <a:ea typeface="Times New Roman" panose="02020603050405020304" pitchFamily="18" charset="0"/>
                <a:cs typeface="Arial" panose="020B0604020202020204" pitchFamily="34" charset="0"/>
              </a:rPr>
              <a:t>MLSA@ PKDD/ECML</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 2017, pp. 62-72. Available: http://ceur-ws.org/Vol-1971/paper-08.pdf</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GB" sz="1800" dirty="0">
                <a:effectLst/>
                <a:latin typeface="Times New Roman" panose="02020603050405020304" pitchFamily="18" charset="0"/>
                <a:ea typeface="Times New Roman" panose="02020603050405020304" pitchFamily="18" charset="0"/>
                <a:cs typeface="Arial" panose="020B0604020202020204" pitchFamily="34" charset="0"/>
              </a:rPr>
              <a:t>[4] S. Akhtar, P. Scarf, and Z. Rasool, “Rating players in test match cricket,” Journal of the Operational Research Society, vol. 66, no. 4, pp. 684–695, Apr. 2015, </a:t>
            </a:r>
            <a:r>
              <a:rPr lang="en-GB" sz="1800" dirty="0" err="1">
                <a:effectLst/>
                <a:latin typeface="Times New Roman" panose="02020603050405020304" pitchFamily="18" charset="0"/>
                <a:ea typeface="Times New Roman" panose="02020603050405020304" pitchFamily="18" charset="0"/>
                <a:cs typeface="Arial" panose="020B0604020202020204" pitchFamily="34" charset="0"/>
              </a:rPr>
              <a:t>doi</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 10.1057/jors.2014.30. </a:t>
            </a:r>
          </a:p>
          <a:p>
            <a:pPr marL="0" marR="0" indent="0">
              <a:lnSpc>
                <a:spcPct val="107000"/>
              </a:lnSpc>
              <a:spcBef>
                <a:spcPts val="0"/>
              </a:spcBef>
              <a:spcAft>
                <a:spcPts val="600"/>
              </a:spcAft>
              <a:buNone/>
            </a:pPr>
            <a:r>
              <a:rPr lang="en-GB" sz="1800" dirty="0">
                <a:effectLst/>
                <a:latin typeface="Times New Roman" panose="02020603050405020304" pitchFamily="18" charset="0"/>
                <a:ea typeface="Times New Roman" panose="02020603050405020304" pitchFamily="18" charset="0"/>
                <a:cs typeface="Arial" panose="020B0604020202020204" pitchFamily="34" charset="0"/>
              </a:rPr>
              <a:t>[5] Margaret I. Johnston, Stephen R. Clarke, and David H. Noble. “Assessing player performance in one-day cricket using dynamic programming.” 1993.</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GB" sz="1800" dirty="0">
                <a:effectLst/>
                <a:latin typeface="Times New Roman" panose="02020603050405020304" pitchFamily="18" charset="0"/>
                <a:ea typeface="Times New Roman" panose="02020603050405020304" pitchFamily="18" charset="0"/>
                <a:cs typeface="Arial" panose="020B0604020202020204" pitchFamily="34" charset="0"/>
              </a:rPr>
              <a:t>[6] A. Kimber, “A Graphical Display for Comparing Bowlers in Cricket,” Teaching Statistics, vol. 15, no. 3, pp. 84–86, Sep. 1993, </a:t>
            </a:r>
            <a:r>
              <a:rPr lang="en-GB" sz="1800" dirty="0" err="1">
                <a:effectLst/>
                <a:latin typeface="Times New Roman" panose="02020603050405020304" pitchFamily="18" charset="0"/>
                <a:ea typeface="Times New Roman" panose="02020603050405020304" pitchFamily="18" charset="0"/>
                <a:cs typeface="Arial" panose="020B0604020202020204" pitchFamily="34" charset="0"/>
              </a:rPr>
              <a:t>doi</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 10.1111/j.1467-9639.1993.tb00664.x.</a:t>
            </a:r>
          </a:p>
        </p:txBody>
      </p:sp>
    </p:spTree>
    <p:extLst>
      <p:ext uri="{BB962C8B-B14F-4D97-AF65-F5344CB8AC3E}">
        <p14:creationId xmlns:p14="http://schemas.microsoft.com/office/powerpoint/2010/main" val="17585159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rmAutofit/>
          </a:bodyPr>
          <a:lstStyle/>
          <a:p>
            <a:r>
              <a:rPr lang="en-US" sz="4800" dirty="0"/>
              <a:t>References</a:t>
            </a:r>
          </a:p>
        </p:txBody>
      </p:sp>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p:txBody>
          <a:bodyPr>
            <a:normAutofit fontScale="92500"/>
          </a:bodyPr>
          <a:lstStyle/>
          <a:p>
            <a:pPr marL="0" marR="0" indent="0">
              <a:lnSpc>
                <a:spcPct val="107000"/>
              </a:lnSpc>
              <a:spcBef>
                <a:spcPts val="0"/>
              </a:spcBef>
              <a:spcAft>
                <a:spcPts val="600"/>
              </a:spcAft>
              <a:buNone/>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[7] Q. Zhou, L. Li, N. Cao, N.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Buchler</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and H. Tong, “E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xtra</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presented at the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RecSys</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’18: Twelfth ACM Conference on Recommender Systems, Sep. 2018,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doi</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10.1145/3240323.3241610.</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[8] L. Li, H. Tong, N. Cao, K. Ehrlich, Y.-R. Lin, and N.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Buchler</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“Replacing the Irreplaceable,” presented at the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the</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24th International Conference, 2015,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doi</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10.1145/2736277.2741132.</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[9] </a:t>
            </a:r>
            <a:r>
              <a:rPr lang="en-US" sz="1800" dirty="0">
                <a:solidFill>
                  <a:srgbClr val="222222"/>
                </a:solidFill>
                <a:effectLst/>
                <a:latin typeface="Arial" panose="020B0604020202020204" pitchFamily="34" charset="0"/>
                <a:ea typeface="Arial" panose="020B0604020202020204" pitchFamily="34" charset="0"/>
                <a:cs typeface="Arial" panose="020B0604020202020204" pitchFamily="34" charset="0"/>
              </a:rPr>
              <a:t>Prakash, C. Deep, C. </a:t>
            </a:r>
            <a:r>
              <a:rPr lang="en-US" sz="1800" dirty="0" err="1">
                <a:solidFill>
                  <a:srgbClr val="222222"/>
                </a:solidFill>
                <a:effectLst/>
                <a:latin typeface="Arial" panose="020B0604020202020204" pitchFamily="34" charset="0"/>
                <a:ea typeface="Arial" panose="020B0604020202020204" pitchFamily="34" charset="0"/>
                <a:cs typeface="Arial" panose="020B0604020202020204" pitchFamily="34" charset="0"/>
              </a:rPr>
              <a:t>Patvardhan</a:t>
            </a:r>
            <a:r>
              <a:rPr lang="en-US" sz="1800" dirty="0">
                <a:solidFill>
                  <a:srgbClr val="222222"/>
                </a:solidFill>
                <a:effectLst/>
                <a:latin typeface="Arial" panose="020B0604020202020204" pitchFamily="34" charset="0"/>
                <a:ea typeface="Arial" panose="020B0604020202020204" pitchFamily="34" charset="0"/>
                <a:cs typeface="Arial" panose="020B0604020202020204" pitchFamily="34" charset="0"/>
              </a:rPr>
              <a:t>, and C. </a:t>
            </a:r>
            <a:r>
              <a:rPr lang="en-US" sz="1800" dirty="0" err="1">
                <a:solidFill>
                  <a:srgbClr val="222222"/>
                </a:solidFill>
                <a:effectLst/>
                <a:latin typeface="Arial" panose="020B0604020202020204" pitchFamily="34" charset="0"/>
                <a:ea typeface="Arial" panose="020B0604020202020204" pitchFamily="34" charset="0"/>
                <a:cs typeface="Arial" panose="020B0604020202020204" pitchFamily="34" charset="0"/>
              </a:rPr>
              <a:t>Vasantha</a:t>
            </a:r>
            <a:r>
              <a:rPr lang="en-US" sz="1800" dirty="0">
                <a:solidFill>
                  <a:srgbClr val="222222"/>
                </a:solidFill>
                <a:effectLst/>
                <a:latin typeface="Arial" panose="020B0604020202020204" pitchFamily="34" charset="0"/>
                <a:ea typeface="Arial" panose="020B0604020202020204" pitchFamily="34" charset="0"/>
                <a:cs typeface="Arial" panose="020B0604020202020204" pitchFamily="34" charset="0"/>
              </a:rPr>
              <a:t> Lakshmi. "AI Methodology for Automated Selection of Playing XI in IPL Cricket."</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2017. </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Available: http://www.ijetsr.com/images/short_pdf/1497897339_6-cdac191_etsr.pdf</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GB" sz="1800" dirty="0">
                <a:effectLst/>
                <a:latin typeface="Times New Roman" panose="02020603050405020304" pitchFamily="18" charset="0"/>
                <a:ea typeface="Times New Roman" panose="02020603050405020304" pitchFamily="18" charset="0"/>
                <a:cs typeface="Arial" panose="020B0604020202020204" pitchFamily="34" charset="0"/>
              </a:rPr>
              <a:t>[10] S. B. Jayanth, A. Anthony, G. </a:t>
            </a:r>
            <a:r>
              <a:rPr lang="en-GB" sz="1800" dirty="0" err="1">
                <a:effectLst/>
                <a:latin typeface="Times New Roman" panose="02020603050405020304" pitchFamily="18" charset="0"/>
                <a:ea typeface="Times New Roman" panose="02020603050405020304" pitchFamily="18" charset="0"/>
                <a:cs typeface="Arial" panose="020B0604020202020204" pitchFamily="34" charset="0"/>
              </a:rPr>
              <a:t>Abhilasha</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 N. Shaik, and G. Srinivasa, “A team recommendation system and outcome prediction for the game of cricket,” JSA, vol. 4, no. 4, pp. 263–273, Nov. 2018, </a:t>
            </a:r>
            <a:r>
              <a:rPr lang="en-GB" sz="1800" dirty="0" err="1">
                <a:effectLst/>
                <a:latin typeface="Times New Roman" panose="02020603050405020304" pitchFamily="18" charset="0"/>
                <a:ea typeface="Times New Roman" panose="02020603050405020304" pitchFamily="18" charset="0"/>
                <a:cs typeface="Arial" panose="020B0604020202020204" pitchFamily="34" charset="0"/>
              </a:rPr>
              <a:t>doi</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 10.3233/JSA-170196.</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GB" sz="1800" dirty="0">
                <a:effectLst/>
                <a:latin typeface="Times New Roman" panose="02020603050405020304" pitchFamily="18" charset="0"/>
                <a:ea typeface="Times New Roman" panose="02020603050405020304" pitchFamily="18" charset="0"/>
                <a:cs typeface="Arial" panose="020B0604020202020204" pitchFamily="34" charset="0"/>
              </a:rPr>
              <a:t>[11] F. Ahmed, A. Jindal, and K. Deb, “Cricket Team Selection Using Evolutionary Multi-objective Optimization,” in Swarm, Evolutionary, and Memetic Computing, Springer Berlin Heidelberg, 2011, pp. 71–78.</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GB" sz="1800" dirty="0">
                <a:effectLst/>
                <a:latin typeface="Times New Roman" panose="02020603050405020304" pitchFamily="18" charset="0"/>
                <a:ea typeface="Times New Roman" panose="02020603050405020304" pitchFamily="18" charset="0"/>
                <a:cs typeface="Arial" panose="020B0604020202020204" pitchFamily="34" charset="0"/>
              </a:rPr>
              <a:t>[12] Cricsheet, 2019. [Online], Available: </a:t>
            </a:r>
            <a:r>
              <a:rPr lang="en-GB" sz="1800" u="sng" dirty="0">
                <a:solidFill>
                  <a:srgbClr val="0563C1"/>
                </a:solidFill>
                <a:effectLst/>
                <a:latin typeface="Times New Roman" panose="02020603050405020304" pitchFamily="18" charset="0"/>
                <a:ea typeface="Times New Roman" panose="02020603050405020304" pitchFamily="18" charset="0"/>
                <a:cs typeface="Arial" panose="020B0604020202020204" pitchFamily="34" charset="0"/>
                <a:hlinkClick r:id="rId2"/>
              </a:rPr>
              <a:t>https://cricsheet.org/downloads/odis.zip</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9772412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rmAutofit/>
          </a:bodyPr>
          <a:lstStyle/>
          <a:p>
            <a:r>
              <a:rPr lang="en-US" sz="4800" dirty="0"/>
              <a:t>References</a:t>
            </a:r>
          </a:p>
        </p:txBody>
      </p:sp>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p:txBody>
          <a:bodyPr>
            <a:normAutofit fontScale="92500"/>
          </a:bodyPr>
          <a:lstStyle/>
          <a:p>
            <a:pPr marL="0" marR="0" indent="0">
              <a:lnSpc>
                <a:spcPct val="107000"/>
              </a:lnSpc>
              <a:spcBef>
                <a:spcPts val="0"/>
              </a:spcBef>
              <a:spcAft>
                <a:spcPts val="600"/>
              </a:spcAft>
              <a:buNone/>
            </a:pPr>
            <a:r>
              <a:rPr lang="en-GB" sz="1800" dirty="0">
                <a:effectLst/>
                <a:latin typeface="Times New Roman" panose="02020603050405020304" pitchFamily="18" charset="0"/>
                <a:ea typeface="Times New Roman" panose="02020603050405020304" pitchFamily="18" charset="0"/>
                <a:cs typeface="Arial" panose="020B0604020202020204" pitchFamily="34" charset="0"/>
              </a:rPr>
              <a:t>[13] </a:t>
            </a:r>
            <a:r>
              <a:rPr lang="en-GB" sz="1800" dirty="0" err="1">
                <a:effectLst/>
                <a:latin typeface="Times New Roman" panose="02020603050405020304" pitchFamily="18" charset="0"/>
                <a:ea typeface="Times New Roman" panose="02020603050405020304" pitchFamily="18" charset="0"/>
                <a:cs typeface="Arial" panose="020B0604020202020204" pitchFamily="34" charset="0"/>
              </a:rPr>
              <a:t>ESPNcricinfo</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 https://www.espncricinfo.com/ (accessed June 1, 2020).</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[14] O.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Alkan</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E. M. Daly, and I.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Vejsbjerg</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“Opportunity Team Builder for Sales Teams,” presented at the 23rd International Conference, 2018,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doi</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10.1145/3172944.3172968.</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[15] Y.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Koren</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and R. Bell, “Advances in Collaborative Filtering,” in Recommender Systems Handbook, Springer US, 2010, pp. 145–186.</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[16] ICC Test-Match-Playing-Conditions. https://icc-static-files.s3.amazonaws.com/ICC/document/2019/09/02/9182955c-04a4-4fa0-a2b6-f5908f02a51d/ICC-Test-Match-Playing-Conditions-Final-1-September-2019.pdf</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[17] ICC guidelines regarding ‘like-for-like' replacement. https://www.cricket.com.au/news/concussion-substitutes-like-for-like-replacement-icc-test-championship-ashes-geoff-allardice/2019-07-30</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0" marR="0" indent="0">
              <a:lnSpc>
                <a:spcPct val="107000"/>
              </a:lnSpc>
              <a:spcBef>
                <a:spcPts val="0"/>
              </a:spcBef>
              <a:spcAft>
                <a:spcPts val="600"/>
              </a:spcAft>
              <a:buNone/>
            </a:pPr>
            <a:r>
              <a:rPr lang="en-GB" sz="1800" dirty="0">
                <a:effectLst/>
                <a:latin typeface="Times New Roman" panose="02020603050405020304" pitchFamily="18" charset="0"/>
                <a:ea typeface="Times New Roman" panose="02020603050405020304" pitchFamily="18" charset="0"/>
                <a:cs typeface="Arial" panose="020B0604020202020204" pitchFamily="34" charset="0"/>
              </a:rPr>
              <a:t>[18] Wikipedia Contributors.”</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Value over replacement player.</a:t>
            </a:r>
            <a:r>
              <a:rPr lang="en-GB" sz="1800" dirty="0">
                <a:effectLst/>
                <a:latin typeface="Times New Roman" panose="02020603050405020304" pitchFamily="18" charset="0"/>
                <a:ea typeface="Times New Roman" panose="02020603050405020304" pitchFamily="18" charset="0"/>
                <a:cs typeface="Arial" panose="020B0604020202020204" pitchFamily="34" charset="0"/>
              </a:rPr>
              <a:t>” Wikipedia.com    https://en.wikipedia.org/wiki/Value_over_replacement_player (accessed June 1, 2020).</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878728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rmAutofit/>
          </a:bodyPr>
          <a:lstStyle/>
          <a:p>
            <a:r>
              <a:rPr lang="en-US" sz="4800" cap="none" dirty="0"/>
              <a:t>Abstract</a:t>
            </a:r>
          </a:p>
        </p:txBody>
      </p:sp>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a:xfrm>
            <a:off x="581191" y="2485747"/>
            <a:ext cx="10906514" cy="3035577"/>
          </a:xfrm>
        </p:spPr>
        <p:txBody>
          <a:bodyPr>
            <a:normAutofit/>
          </a:bodyPr>
          <a:lstStyle/>
          <a:p>
            <a:pPr marL="0" marR="0" indent="0" algn="just">
              <a:lnSpc>
                <a:spcPct val="107000"/>
              </a:lnSpc>
              <a:spcBef>
                <a:spcPts val="0"/>
              </a:spcBef>
              <a:spcAft>
                <a:spcPts val="1200"/>
              </a:spcAft>
              <a:buNone/>
            </a:pPr>
            <a:r>
              <a:rPr lang="en-GB" sz="1800" i="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Team Recommendation has always been a challenging aspect in team sports. Such recommendation systems aim to recommend a group of players, best suited against the opposition team. In this paper, we propose a semi-supervised statistical approach, to build a team recommendation system for cricket by </a:t>
            </a:r>
            <a:r>
              <a:rPr lang="en-GB" sz="1800" i="1" u="sng" dirty="0">
                <a:solidFill>
                  <a:srgbClr val="FF0000"/>
                </a:solidFill>
                <a:effectLst/>
                <a:latin typeface="Times New Roman" panose="02020603050405020304" pitchFamily="18" charset="0"/>
                <a:ea typeface="Times New Roman" panose="02020603050405020304" pitchFamily="18" charset="0"/>
                <a:cs typeface="Arial" panose="020B0604020202020204" pitchFamily="34" charset="0"/>
              </a:rPr>
              <a:t>modelling players into embeddings</a:t>
            </a:r>
            <a:r>
              <a:rPr lang="en-GB" sz="1800" i="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To build these embeddings, we design a </a:t>
            </a:r>
            <a:r>
              <a:rPr lang="en-GB" sz="1800" i="1" u="sng" dirty="0">
                <a:solidFill>
                  <a:srgbClr val="FF0000"/>
                </a:solidFill>
                <a:effectLst/>
                <a:latin typeface="Times New Roman" panose="02020603050405020304" pitchFamily="18" charset="0"/>
                <a:ea typeface="Times New Roman" panose="02020603050405020304" pitchFamily="18" charset="0"/>
                <a:cs typeface="Arial" panose="020B0604020202020204" pitchFamily="34" charset="0"/>
              </a:rPr>
              <a:t>qualitative and quantitative rating system</a:t>
            </a:r>
            <a:r>
              <a:rPr lang="en-GB" sz="1800" i="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which considers the strength of opposition also for evaluating player’s performance. The embeddings obtained, describes the strengths and weaknesses of the players based on their past performances. We also embark on a critical aspect of </a:t>
            </a:r>
            <a:r>
              <a:rPr lang="en-GB" sz="1800" i="1" u="sng" dirty="0">
                <a:solidFill>
                  <a:srgbClr val="FF0000"/>
                </a:solidFill>
                <a:effectLst/>
                <a:latin typeface="Times New Roman" panose="02020603050405020304" pitchFamily="18" charset="0"/>
                <a:ea typeface="Times New Roman" panose="02020603050405020304" pitchFamily="18" charset="0"/>
                <a:cs typeface="Arial" panose="020B0604020202020204" pitchFamily="34" charset="0"/>
              </a:rPr>
              <a:t>team composition</a:t>
            </a:r>
            <a:r>
              <a:rPr lang="en-GB" sz="1800" i="1" dirty="0">
                <a:solidFill>
                  <a:srgbClr val="000000"/>
                </a:solidFill>
                <a:effectLst/>
                <a:latin typeface="Times New Roman" panose="02020603050405020304" pitchFamily="18" charset="0"/>
                <a:ea typeface="Times New Roman" panose="02020603050405020304" pitchFamily="18" charset="0"/>
                <a:cs typeface="Arial" panose="020B0604020202020204" pitchFamily="34" charset="0"/>
              </a:rPr>
              <a:t>, which includes the number of batsmen, bowlers and all-rounders in the team. The team composition changes over time, depending on different factors like weather, pitch conditions, ground dimensions, etc., which are tough to predict in statistical settings, so we take this input from the user and use the player embeddings to decide the best possible team combination with the given team composition.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791763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rmAutofit/>
          </a:bodyPr>
          <a:lstStyle/>
          <a:p>
            <a:r>
              <a:rPr lang="en-US" sz="4800" dirty="0"/>
              <a:t>Dataset</a:t>
            </a:r>
          </a:p>
        </p:txBody>
      </p:sp>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a:xfrm>
            <a:off x="581192" y="1725901"/>
            <a:ext cx="11029615" cy="3634486"/>
          </a:xfrm>
        </p:spPr>
        <p:txBody>
          <a:bodyPr>
            <a:normAutofit/>
          </a:bodyPr>
          <a:lstStyle/>
          <a:p>
            <a:pPr marL="0" indent="0">
              <a:buNone/>
            </a:pPr>
            <a:endParaRPr lang="en-US" sz="2800" dirty="0">
              <a:effectLst/>
              <a:latin typeface="Berlin Sans FB Demi" panose="020E0802020502020306" pitchFamily="34" charset="0"/>
              <a:ea typeface="Calibri" panose="020F0502020204030204" pitchFamily="34" charset="0"/>
              <a:cs typeface="Times New Roman" panose="02020603050405020304" pitchFamily="18" charset="0"/>
            </a:endParaRPr>
          </a:p>
          <a:p>
            <a:r>
              <a:rPr lang="en-US" sz="2800" dirty="0">
                <a:effectLst/>
                <a:latin typeface="Berlin Sans FB Demi" panose="020E0802020502020306" pitchFamily="34" charset="0"/>
                <a:ea typeface="Calibri" panose="020F0502020204030204" pitchFamily="34" charset="0"/>
                <a:cs typeface="Times New Roman" panose="02020603050405020304" pitchFamily="18" charset="0"/>
              </a:rPr>
              <a:t>Cricsheet.org [ </a:t>
            </a:r>
            <a:r>
              <a:rPr lang="en-US" sz="2800" dirty="0">
                <a:solidFill>
                  <a:schemeClr val="bg1">
                    <a:lumMod val="50000"/>
                  </a:schemeClr>
                </a:solidFill>
                <a:effectLst/>
                <a:latin typeface="Berlin Sans FB Demi" panose="020E0802020502020306" pitchFamily="34" charset="0"/>
                <a:ea typeface="Calibri" panose="020F0502020204030204" pitchFamily="34" charset="0"/>
                <a:cs typeface="Times New Roman" panose="02020603050405020304" pitchFamily="18" charset="0"/>
              </a:rPr>
              <a:t>Cricsheet, 2019. [Online], Available: </a:t>
            </a:r>
            <a:r>
              <a:rPr lang="en-US" sz="2800" dirty="0">
                <a:solidFill>
                  <a:schemeClr val="bg1">
                    <a:lumMod val="50000"/>
                  </a:schemeClr>
                </a:solidFill>
                <a:effectLst/>
                <a:latin typeface="Berlin Sans FB Demi" panose="020E0802020502020306" pitchFamily="34" charset="0"/>
                <a:ea typeface="Calibri" panose="020F0502020204030204" pitchFamily="34" charset="0"/>
                <a:cs typeface="Times New Roman" panose="02020603050405020304" pitchFamily="18" charset="0"/>
                <a:hlinkClick r:id="rId2"/>
              </a:rPr>
              <a:t>https://cricsheet.org/downloads/odis.zip</a:t>
            </a:r>
            <a:r>
              <a:rPr lang="en-US" sz="2800" dirty="0">
                <a:solidFill>
                  <a:schemeClr val="bg1">
                    <a:lumMod val="50000"/>
                  </a:schemeClr>
                </a:solidFill>
                <a:effectLst/>
                <a:latin typeface="Berlin Sans FB Demi" panose="020E0802020502020306" pitchFamily="34" charset="0"/>
                <a:ea typeface="Calibri" panose="020F0502020204030204" pitchFamily="34" charset="0"/>
                <a:cs typeface="Times New Roman" panose="02020603050405020304" pitchFamily="18" charset="0"/>
              </a:rPr>
              <a:t> </a:t>
            </a:r>
            <a:r>
              <a:rPr lang="en-US" sz="2800" dirty="0">
                <a:effectLst/>
                <a:latin typeface="Berlin Sans FB Demi" panose="020E0802020502020306" pitchFamily="34" charset="0"/>
                <a:ea typeface="Calibri" panose="020F0502020204030204" pitchFamily="34" charset="0"/>
                <a:cs typeface="Times New Roman" panose="02020603050405020304" pitchFamily="18" charset="0"/>
              </a:rPr>
              <a:t>]</a:t>
            </a:r>
            <a:r>
              <a:rPr lang="en-US" sz="2800" dirty="0">
                <a:latin typeface="Berlin Sans FB Demi" panose="020E0802020502020306" pitchFamily="34" charset="0"/>
                <a:ea typeface="Calibri" panose="020F0502020204030204" pitchFamily="34" charset="0"/>
                <a:cs typeface="Times New Roman" panose="02020603050405020304" pitchFamily="18" charset="0"/>
              </a:rPr>
              <a:t> provide</a:t>
            </a:r>
            <a:r>
              <a:rPr lang="en-US" sz="2800" dirty="0">
                <a:effectLst/>
                <a:latin typeface="Berlin Sans FB Demi" panose="020E0802020502020306" pitchFamily="34" charset="0"/>
                <a:ea typeface="Calibri" panose="020F0502020204030204" pitchFamily="34" charset="0"/>
                <a:cs typeface="Times New Roman" panose="02020603050405020304" pitchFamily="18" charset="0"/>
              </a:rPr>
              <a:t>s an open source dataset which consists of ball-by-ball proceedings of 1500+ international ODI matches from 2003-present. </a:t>
            </a:r>
          </a:p>
          <a:p>
            <a:pPr marL="0" indent="0">
              <a:buNone/>
            </a:pPr>
            <a:endParaRPr lang="en-US" sz="2800" dirty="0">
              <a:effectLst/>
              <a:latin typeface="Berlin Sans FB Demi" panose="020E0802020502020306" pitchFamily="34"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ABB7B78B-9ADB-41F1-8567-70B89EE87E3C}"/>
              </a:ext>
            </a:extLst>
          </p:cNvPr>
          <p:cNvPicPr>
            <a:picLocks noChangeAspect="1"/>
          </p:cNvPicPr>
          <p:nvPr/>
        </p:nvPicPr>
        <p:blipFill rotWithShape="1">
          <a:blip r:embed="rId3"/>
          <a:srcRect l="3204" t="40694" r="24766" b="44583"/>
          <a:stretch/>
        </p:blipFill>
        <p:spPr>
          <a:xfrm>
            <a:off x="1471612" y="5079518"/>
            <a:ext cx="8782050" cy="1009651"/>
          </a:xfrm>
          <a:prstGeom prst="rect">
            <a:avLst/>
          </a:prstGeom>
        </p:spPr>
      </p:pic>
      <p:sp>
        <p:nvSpPr>
          <p:cNvPr id="9" name="Content Placeholder 2">
            <a:extLst>
              <a:ext uri="{FF2B5EF4-FFF2-40B4-BE49-F238E27FC236}">
                <a16:creationId xmlns:a16="http://schemas.microsoft.com/office/drawing/2014/main" id="{AA33165C-A53A-446F-92AC-2EDF7EF0D01F}"/>
              </a:ext>
            </a:extLst>
          </p:cNvPr>
          <p:cNvSpPr txBox="1">
            <a:spLocks/>
          </p:cNvSpPr>
          <p:nvPr/>
        </p:nvSpPr>
        <p:spPr>
          <a:xfrm>
            <a:off x="3619500" y="6196326"/>
            <a:ext cx="4486275" cy="485776"/>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buNone/>
            </a:pPr>
            <a:r>
              <a:rPr lang="en-US" sz="1600" u="sng" dirty="0">
                <a:latin typeface="Berlin Sans FB Demi" panose="020E0802020502020306" pitchFamily="34" charset="0"/>
                <a:ea typeface="Calibri" panose="020F0502020204030204" pitchFamily="34" charset="0"/>
                <a:cs typeface="Times New Roman" panose="02020603050405020304" pitchFamily="18" charset="0"/>
              </a:rPr>
              <a:t>Fig 1</a:t>
            </a:r>
            <a:r>
              <a:rPr lang="en-US" sz="1600" dirty="0">
                <a:latin typeface="Berlin Sans FB Demi" panose="020E0802020502020306" pitchFamily="34" charset="0"/>
                <a:ea typeface="Calibri" panose="020F0502020204030204" pitchFamily="34" charset="0"/>
                <a:cs typeface="Times New Roman" panose="02020603050405020304" pitchFamily="18" charset="0"/>
              </a:rPr>
              <a:t> : </a:t>
            </a:r>
            <a:r>
              <a:rPr lang="en-US" sz="1600" b="1" dirty="0">
                <a:latin typeface="Berlin Sans FB Demi" panose="020E0802020502020306" pitchFamily="34" charset="0"/>
                <a:ea typeface="Calibri" panose="020F0502020204030204" pitchFamily="34" charset="0"/>
                <a:cs typeface="Times New Roman" panose="02020603050405020304" pitchFamily="18" charset="0"/>
              </a:rPr>
              <a:t>A snapshot of the dataset</a:t>
            </a:r>
            <a:endParaRPr lang="en-US" sz="1600" b="1" u="sng" dirty="0">
              <a:latin typeface="Berlin Sans FB Demi" panose="020E0802020502020306"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269170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rmAutofit/>
          </a:bodyPr>
          <a:lstStyle/>
          <a:p>
            <a:r>
              <a:rPr lang="en-US" sz="4800" dirty="0"/>
              <a:t>Components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a:xfrm>
                <a:off x="581192" y="1521714"/>
                <a:ext cx="11029615" cy="3634486"/>
              </a:xfrm>
            </p:spPr>
            <p:txBody>
              <a:bodyPr>
                <a:normAutofit/>
              </a:bodyPr>
              <a:lstStyle/>
              <a:p>
                <a:r>
                  <a:rPr lang="en-US" sz="2800" dirty="0">
                    <a:effectLst/>
                    <a:latin typeface="Berlin Sans FB Demi" panose="020E0802020502020306" pitchFamily="34" charset="0"/>
                    <a:ea typeface="Calibri" panose="020F0502020204030204" pitchFamily="34" charset="0"/>
                    <a:cs typeface="Times New Roman" panose="02020603050405020304" pitchFamily="18" charset="0"/>
                  </a:rPr>
                  <a:t>Player Rating</a:t>
                </a:r>
              </a:p>
              <a:p>
                <a:pPr lvl="1"/>
                <a:r>
                  <a:rPr lang="en-US" sz="2500" dirty="0">
                    <a:solidFill>
                      <a:srgbClr val="FF0000"/>
                    </a:solidFill>
                    <a:effectLst/>
                    <a:latin typeface="Berlin Sans FB Demi" panose="020E0802020502020306" pitchFamily="34" charset="0"/>
                    <a:ea typeface="Calibri" panose="020F0502020204030204" pitchFamily="34" charset="0"/>
                    <a:cs typeface="Times New Roman" panose="02020603050405020304" pitchFamily="18" charset="0"/>
                  </a:rPr>
                  <a:t>Quality Index of Player Performance</a:t>
                </a:r>
                <a:r>
                  <a:rPr lang="en-US" sz="2500" dirty="0">
                    <a:effectLst/>
                    <a:latin typeface="Berlin Sans FB Demi" panose="020E0802020502020306" pitchFamily="34" charset="0"/>
                    <a:ea typeface="Calibri" panose="020F0502020204030204" pitchFamily="34" charset="0"/>
                    <a:cs typeface="Times New Roman" panose="02020603050405020304" pitchFamily="18" charset="0"/>
                  </a:rPr>
                  <a:t> (</a:t>
                </a:r>
                <a14:m>
                  <m:oMath xmlns:m="http://schemas.openxmlformats.org/officeDocument/2006/math">
                    <m:sSub>
                      <m:sSubPr>
                        <m:ctrlPr>
                          <a:rPr lang="en-US" sz="2500" b="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2500" b="0" i="1" smtClean="0">
                            <a:effectLst/>
                            <a:latin typeface="Cambria Math" panose="02040503050406030204" pitchFamily="18" charset="0"/>
                            <a:ea typeface="Calibri" panose="020F0502020204030204" pitchFamily="34" charset="0"/>
                            <a:cs typeface="Times New Roman" panose="02020603050405020304" pitchFamily="18" charset="0"/>
                          </a:rPr>
                          <m:t>𝜙</m:t>
                        </m:r>
                      </m:e>
                      <m:sub>
                        <m:d>
                          <m:dPr>
                            <m:begChr m:val="{"/>
                            <m:endChr m:val="}"/>
                            <m:ctrlPr>
                              <a:rPr lang="en-US" sz="2500" b="0" i="1" smtClean="0">
                                <a:effectLst/>
                                <a:latin typeface="Cambria Math" panose="02040503050406030204" pitchFamily="18" charset="0"/>
                                <a:ea typeface="Calibri" panose="020F0502020204030204" pitchFamily="34" charset="0"/>
                                <a:cs typeface="Times New Roman" panose="02020603050405020304" pitchFamily="18" charset="0"/>
                              </a:rPr>
                            </m:ctrlPr>
                          </m:dPr>
                          <m:e>
                            <m:r>
                              <a:rPr lang="en-US" sz="2500" b="0" i="1" smtClean="0">
                                <a:effectLst/>
                                <a:latin typeface="Cambria Math" panose="02040503050406030204" pitchFamily="18" charset="0"/>
                                <a:ea typeface="Calibri" panose="020F0502020204030204" pitchFamily="34" charset="0"/>
                                <a:cs typeface="Times New Roman" panose="02020603050405020304" pitchFamily="18" charset="0"/>
                              </a:rPr>
                              <m:t>𝑝𝑙𝑎𝑦𝑒𝑟</m:t>
                            </m:r>
                          </m:e>
                        </m:d>
                      </m:sub>
                    </m:sSub>
                    <m:r>
                      <a:rPr lang="en-US" sz="2500" b="0" i="1" smtClean="0">
                        <a:effectLst/>
                        <a:latin typeface="Cambria Math" panose="02040503050406030204" pitchFamily="18" charset="0"/>
                        <a:ea typeface="Calibri" panose="020F0502020204030204" pitchFamily="34" charset="0"/>
                        <a:cs typeface="Times New Roman" panose="02020603050405020304" pitchFamily="18" charset="0"/>
                      </a:rPr>
                      <m:t>)</m:t>
                    </m:r>
                  </m:oMath>
                </a14:m>
                <a:endParaRPr lang="en-US" sz="2500" dirty="0">
                  <a:effectLst/>
                  <a:latin typeface="Berlin Sans FB Demi" panose="020E0802020502020306" pitchFamily="34" charset="0"/>
                  <a:ea typeface="Calibri" panose="020F0502020204030204" pitchFamily="34" charset="0"/>
                  <a:cs typeface="Times New Roman" panose="02020603050405020304" pitchFamily="18" charset="0"/>
                </a:endParaRPr>
              </a:p>
              <a:p>
                <a:r>
                  <a:rPr lang="en-US" sz="2800" dirty="0">
                    <a:latin typeface="Berlin Sans FB Demi" panose="020E0802020502020306" pitchFamily="34" charset="0"/>
                    <a:cs typeface="Times New Roman" panose="02020603050405020304" pitchFamily="18" charset="0"/>
                  </a:rPr>
                  <a:t>Semi Supervised Team Recommendation System</a:t>
                </a:r>
              </a:p>
              <a:p>
                <a:pPr lvl="1"/>
                <a:r>
                  <a:rPr lang="en-US" sz="2500" dirty="0">
                    <a:latin typeface="Berlin Sans FB Demi" panose="020E0802020502020306" pitchFamily="34" charset="0"/>
                    <a:cs typeface="Times New Roman" panose="02020603050405020304" pitchFamily="18" charset="0"/>
                  </a:rPr>
                  <a:t>Player Embeddings</a:t>
                </a:r>
              </a:p>
              <a:p>
                <a:pPr lvl="1"/>
                <a:r>
                  <a:rPr lang="en-US" sz="2500" dirty="0">
                    <a:latin typeface="Berlin Sans FB Demi" panose="020E0802020502020306" pitchFamily="34" charset="0"/>
                    <a:cs typeface="Times New Roman" panose="02020603050405020304" pitchFamily="18" charset="0"/>
                  </a:rPr>
                  <a:t>Team Selection</a:t>
                </a:r>
              </a:p>
            </p:txBody>
          </p:sp>
        </mc:Choice>
        <mc:Fallback xmlns="">
          <p:sp>
            <p:nvSpPr>
              <p:cNvPr id="3" name="Content Placeholder 2">
                <a:extLst>
                  <a:ext uri="{FF2B5EF4-FFF2-40B4-BE49-F238E27FC236}">
                    <a16:creationId xmlns:a16="http://schemas.microsoft.com/office/drawing/2014/main" id="{76C73899-CF9C-4468-BC0B-FE188A3EF52F}"/>
                  </a:ext>
                </a:extLst>
              </p:cNvPr>
              <p:cNvSpPr>
                <a:spLocks noGrp="1" noRot="1" noChangeAspect="1" noMove="1" noResize="1" noEditPoints="1" noAdjustHandles="1" noChangeArrowheads="1" noChangeShapeType="1" noTextEdit="1"/>
              </p:cNvSpPr>
              <p:nvPr>
                <p:ph idx="1"/>
              </p:nvPr>
            </p:nvSpPr>
            <p:spPr>
              <a:xfrm>
                <a:off x="581192" y="1521714"/>
                <a:ext cx="11029615" cy="3634486"/>
              </a:xfrm>
              <a:blipFill>
                <a:blip r:embed="rId2"/>
                <a:stretch>
                  <a:fillRect l="-994"/>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B8041DDF-7A43-4B08-88E6-99052B5B1BB6}"/>
              </a:ext>
            </a:extLst>
          </p:cNvPr>
          <p:cNvPicPr/>
          <p:nvPr/>
        </p:nvPicPr>
        <p:blipFill>
          <a:blip r:embed="rId3">
            <a:extLst>
              <a:ext uri="{28A0092B-C50C-407E-A947-70E740481C1C}">
                <a14:useLocalDpi xmlns:a14="http://schemas.microsoft.com/office/drawing/2010/main" val="0"/>
              </a:ext>
            </a:extLst>
          </a:blip>
          <a:stretch>
            <a:fillRect/>
          </a:stretch>
        </p:blipFill>
        <p:spPr>
          <a:xfrm>
            <a:off x="1903613" y="4695350"/>
            <a:ext cx="8543925" cy="1783080"/>
          </a:xfrm>
          <a:prstGeom prst="rect">
            <a:avLst/>
          </a:prstGeom>
        </p:spPr>
      </p:pic>
    </p:spTree>
    <p:extLst>
      <p:ext uri="{BB962C8B-B14F-4D97-AF65-F5344CB8AC3E}">
        <p14:creationId xmlns:p14="http://schemas.microsoft.com/office/powerpoint/2010/main" val="38449931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Quality Index Of Player Performance </a:t>
                </a:r>
                <a:r>
                  <a:rPr lang="en-US" sz="4000" cap="none" dirty="0">
                    <a:effectLst/>
                    <a:latin typeface="Berlin Sans FB Demi" panose="020E0802020502020306" pitchFamily="34" charset="0"/>
                    <a:ea typeface="Calibri" panose="020F0502020204030204" pitchFamily="34" charset="0"/>
                    <a:cs typeface="Times New Roman" panose="02020603050405020304" pitchFamily="18" charset="0"/>
                  </a:rPr>
                  <a:t>(</a:t>
                </a:r>
                <a14:m>
                  <m:oMath xmlns:m="http://schemas.openxmlformats.org/officeDocument/2006/math">
                    <m:sSub>
                      <m:sSubPr>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𝜙</m:t>
                        </m:r>
                      </m:e>
                      <m:sub>
                        <m:d>
                          <m:dPr>
                            <m:begChr m:val="{"/>
                            <m:endChr m:val="}"/>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d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𝑝𝑙𝑎𝑦𝑒𝑟</m:t>
                            </m:r>
                          </m:e>
                        </m:d>
                      </m:sub>
                    </m:sSub>
                  </m:oMath>
                </a14:m>
                <a:r>
                  <a:rPr lang="en-US" sz="3600" dirty="0">
                    <a:effectLst/>
                    <a:latin typeface="Berlin Sans FB Demi" panose="020E0802020502020306" pitchFamily="34" charset="0"/>
                    <a:ea typeface="Calibri" panose="020F0502020204030204" pitchFamily="34" charset="0"/>
                    <a:cs typeface="Times New Roman" panose="02020603050405020304" pitchFamily="18" charset="0"/>
                  </a:rPr>
                  <a:t>)</a:t>
                </a:r>
              </a:p>
            </p:txBody>
          </p:sp>
        </mc:Choice>
        <mc:Fallback xmlns="">
          <p:sp>
            <p:nvSpPr>
              <p:cNvPr id="2" name="Title 1">
                <a:extLst>
                  <a:ext uri="{FF2B5EF4-FFF2-40B4-BE49-F238E27FC236}">
                    <a16:creationId xmlns:a16="http://schemas.microsoft.com/office/drawing/2014/main" id="{2B69FFDF-DFAC-4480-8F8A-D1E0BCF174CF}"/>
                  </a:ext>
                </a:extLst>
              </p:cNvPr>
              <p:cNvSpPr>
                <a:spLocks noGrp="1" noRot="1" noChangeAspect="1" noMove="1" noResize="1" noEditPoints="1" noAdjustHandles="1" noChangeArrowheads="1" noChangeShapeType="1" noTextEdit="1"/>
              </p:cNvSpPr>
              <p:nvPr>
                <p:ph type="title"/>
              </p:nvPr>
            </p:nvSpPr>
            <p:spPr>
              <a:blipFill>
                <a:blip r:embed="rId2"/>
                <a:stretch>
                  <a:fillRect l="-1934" b="-20513"/>
                </a:stretch>
              </a:blipFill>
            </p:spPr>
            <p:txBody>
              <a:bodyPr/>
              <a:lstStyle/>
              <a:p>
                <a:r>
                  <a:rPr lang="en-US">
                    <a:noFill/>
                  </a:rPr>
                  <a:t> </a:t>
                </a:r>
              </a:p>
            </p:txBody>
          </p:sp>
        </mc:Fallback>
      </mc:AlternateContent>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p:txBody>
          <a:bodyPr>
            <a:normAutofit fontScale="85000" lnSpcReduction="20000"/>
          </a:bodyPr>
          <a:lstStyle/>
          <a:p>
            <a:r>
              <a:rPr lang="en-US" sz="2800" u="sng" dirty="0">
                <a:latin typeface="Berlin Sans FB Demi" panose="020E0802020502020306" pitchFamily="34" charset="0"/>
                <a:cs typeface="Times New Roman" panose="02020603050405020304" pitchFamily="18" charset="0"/>
              </a:rPr>
              <a:t>Modelling the match</a:t>
            </a:r>
          </a:p>
          <a:p>
            <a:pPr lvl="1"/>
            <a:r>
              <a:rPr lang="en-US" sz="2500" dirty="0">
                <a:latin typeface="Berlin Sans FB Demi" panose="020E0802020502020306" pitchFamily="34" charset="0"/>
                <a:cs typeface="Times New Roman" panose="02020603050405020304" pitchFamily="18" charset="0"/>
              </a:rPr>
              <a:t>A cricket match is a collection of complex events. For statistical study of a cricket match, we built upon the idea proposed by </a:t>
            </a:r>
            <a:r>
              <a:rPr lang="en-US" sz="2500" dirty="0">
                <a:solidFill>
                  <a:schemeClr val="bg1">
                    <a:lumMod val="50000"/>
                  </a:schemeClr>
                </a:solidFill>
                <a:latin typeface="Berlin Sans FB Demi" panose="020E0802020502020306" pitchFamily="34" charset="0"/>
                <a:cs typeface="Times New Roman" panose="02020603050405020304" pitchFamily="18" charset="0"/>
              </a:rPr>
              <a:t>[1]</a:t>
            </a:r>
            <a:r>
              <a:rPr lang="en-US" sz="2500" dirty="0">
                <a:latin typeface="Berlin Sans FB Demi" panose="020E0802020502020306" pitchFamily="34" charset="0"/>
                <a:cs typeface="Times New Roman" panose="02020603050405020304" pitchFamily="18" charset="0"/>
              </a:rPr>
              <a:t> and model the match as a collection Bernoulli events.</a:t>
            </a:r>
          </a:p>
          <a:p>
            <a:pPr lvl="1"/>
            <a:r>
              <a:rPr lang="en-US" sz="2500" dirty="0">
                <a:latin typeface="Berlin Sans FB Demi" panose="020E0802020502020306" pitchFamily="34" charset="0"/>
                <a:cs typeface="Times New Roman" panose="02020603050405020304" pitchFamily="18" charset="0"/>
              </a:rPr>
              <a:t>Each delivery of the ODI match (50 overs ( 1 over = 6 balls ) = 300 ball) is considered as a Bernoulli trial with two possible outcomes, </a:t>
            </a:r>
            <a:r>
              <a:rPr lang="en-US" sz="2500" u="sng" dirty="0">
                <a:latin typeface="Berlin Sans FB Demi" panose="020E0802020502020306" pitchFamily="34" charset="0"/>
                <a:cs typeface="Times New Roman" panose="02020603050405020304" pitchFamily="18" charset="0"/>
              </a:rPr>
              <a:t>‘r’ runs scored per ball </a:t>
            </a:r>
            <a:r>
              <a:rPr lang="en-US" sz="2500" dirty="0">
                <a:latin typeface="Berlin Sans FB Demi" panose="020E0802020502020306" pitchFamily="34" charset="0"/>
                <a:cs typeface="Times New Roman" panose="02020603050405020304" pitchFamily="18" charset="0"/>
              </a:rPr>
              <a:t>or a </a:t>
            </a:r>
            <a:r>
              <a:rPr lang="en-US" sz="2500" u="sng" dirty="0">
                <a:latin typeface="Berlin Sans FB Demi" panose="020E0802020502020306" pitchFamily="34" charset="0"/>
                <a:cs typeface="Times New Roman" panose="02020603050405020304" pitchFamily="18" charset="0"/>
              </a:rPr>
              <a:t>wicket</a:t>
            </a:r>
            <a:r>
              <a:rPr lang="en-US" sz="2500" dirty="0">
                <a:latin typeface="Berlin Sans FB Demi" panose="020E0802020502020306" pitchFamily="34" charset="0"/>
                <a:cs typeface="Times New Roman" panose="02020603050405020304" pitchFamily="18" charset="0"/>
              </a:rPr>
              <a:t>.</a:t>
            </a:r>
            <a:endParaRPr lang="en-US" sz="2400" dirty="0">
              <a:latin typeface="Berlin Sans FB Demi" panose="020E0802020502020306" pitchFamily="34" charset="0"/>
              <a:cs typeface="Times New Roman" panose="02020603050405020304" pitchFamily="18" charset="0"/>
            </a:endParaRPr>
          </a:p>
          <a:p>
            <a:pPr lvl="2"/>
            <a:r>
              <a:rPr lang="en-US" sz="2400" dirty="0">
                <a:latin typeface="Berlin Sans FB Demi" panose="020E0802020502020306" pitchFamily="34" charset="0"/>
                <a:cs typeface="Times New Roman" panose="02020603050405020304" pitchFamily="18" charset="0"/>
              </a:rPr>
              <a:t>‘r’ = average runs scored in a delivery</a:t>
            </a:r>
          </a:p>
          <a:p>
            <a:pPr lvl="2"/>
            <a:r>
              <a:rPr lang="en-US" sz="2400" dirty="0">
                <a:latin typeface="Berlin Sans FB Demi" panose="020E0802020502020306" pitchFamily="34" charset="0"/>
                <a:cs typeface="Times New Roman" panose="02020603050405020304" pitchFamily="18" charset="0"/>
              </a:rPr>
              <a:t>number of wicket per innings &lt;= 10</a:t>
            </a:r>
            <a:endParaRPr lang="en-US" sz="2500" dirty="0">
              <a:latin typeface="Berlin Sans FB Demi" panose="020E0802020502020306" pitchFamily="34" charset="0"/>
              <a:cs typeface="Times New Roman" panose="02020603050405020304" pitchFamily="18" charset="0"/>
            </a:endParaRPr>
          </a:p>
          <a:p>
            <a:pPr lvl="1"/>
            <a:r>
              <a:rPr lang="en-US" sz="2500" dirty="0">
                <a:latin typeface="Berlin Sans FB Demi" panose="020E0802020502020306" pitchFamily="34" charset="0"/>
                <a:cs typeface="Times New Roman" panose="02020603050405020304" pitchFamily="18" charset="0"/>
              </a:rPr>
              <a:t>To evaluate a player’s rating, create a team with 11 replicas of same player, and evaluate ‘r’ by using historical data and simulating a match as shown next.</a:t>
            </a:r>
          </a:p>
        </p:txBody>
      </p:sp>
      <p:sp>
        <p:nvSpPr>
          <p:cNvPr id="4" name="Content Placeholder 2">
            <a:extLst>
              <a:ext uri="{FF2B5EF4-FFF2-40B4-BE49-F238E27FC236}">
                <a16:creationId xmlns:a16="http://schemas.microsoft.com/office/drawing/2014/main" id="{7CFA1951-94FB-40E0-A199-A9A7A9CFC299}"/>
              </a:ext>
            </a:extLst>
          </p:cNvPr>
          <p:cNvSpPr txBox="1">
            <a:spLocks/>
          </p:cNvSpPr>
          <p:nvPr/>
        </p:nvSpPr>
        <p:spPr>
          <a:xfrm>
            <a:off x="769102" y="6155844"/>
            <a:ext cx="11029615" cy="596165"/>
          </a:xfrm>
          <a:prstGeom prst="rect">
            <a:avLst/>
          </a:prstGeom>
        </p:spPr>
        <p:txBody>
          <a:bodyPr vert="horz" lIns="91440" tIns="45720" rIns="91440" bIns="45720" rtlCol="0" anchor="ctr">
            <a:normAutofit fontScale="70000" lnSpcReduction="20000"/>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sz="2500" dirty="0">
                <a:solidFill>
                  <a:schemeClr val="bg1">
                    <a:lumMod val="50000"/>
                  </a:schemeClr>
                </a:solidFill>
                <a:latin typeface="Berlin Sans FB Demi" panose="020E0802020502020306" pitchFamily="34" charset="0"/>
                <a:cs typeface="Times New Roman" panose="02020603050405020304" pitchFamily="18" charset="0"/>
              </a:rPr>
              <a:t>[1] A. Ramalingam, “Bernoulli runs using ‘book cricket’ to evaluate cricketers,” </a:t>
            </a:r>
            <a:r>
              <a:rPr lang="en-US" sz="2500" dirty="0" err="1">
                <a:solidFill>
                  <a:schemeClr val="bg1">
                    <a:lumMod val="50000"/>
                  </a:schemeClr>
                </a:solidFill>
                <a:latin typeface="Berlin Sans FB Demi" panose="020E0802020502020306" pitchFamily="34" charset="0"/>
                <a:cs typeface="Times New Roman" panose="02020603050405020304" pitchFamily="18" charset="0"/>
              </a:rPr>
              <a:t>Reson</a:t>
            </a:r>
            <a:r>
              <a:rPr lang="en-US" sz="2500" dirty="0">
                <a:solidFill>
                  <a:schemeClr val="bg1">
                    <a:lumMod val="50000"/>
                  </a:schemeClr>
                </a:solidFill>
                <a:latin typeface="Berlin Sans FB Demi" panose="020E0802020502020306" pitchFamily="34" charset="0"/>
                <a:cs typeface="Times New Roman" panose="02020603050405020304" pitchFamily="18" charset="0"/>
              </a:rPr>
              <a:t>, vol. 17, no. 5, pp. 441–453, May 2012, </a:t>
            </a:r>
            <a:r>
              <a:rPr lang="en-US" sz="2500" dirty="0" err="1">
                <a:solidFill>
                  <a:schemeClr val="bg1">
                    <a:lumMod val="50000"/>
                  </a:schemeClr>
                </a:solidFill>
                <a:latin typeface="Berlin Sans FB Demi" panose="020E0802020502020306" pitchFamily="34" charset="0"/>
                <a:cs typeface="Times New Roman" panose="02020603050405020304" pitchFamily="18" charset="0"/>
              </a:rPr>
              <a:t>doi</a:t>
            </a:r>
            <a:r>
              <a:rPr lang="en-US" sz="2500" dirty="0">
                <a:solidFill>
                  <a:schemeClr val="bg1">
                    <a:lumMod val="50000"/>
                  </a:schemeClr>
                </a:solidFill>
                <a:latin typeface="Berlin Sans FB Demi" panose="020E0802020502020306" pitchFamily="34" charset="0"/>
                <a:cs typeface="Times New Roman" panose="02020603050405020304" pitchFamily="18" charset="0"/>
              </a:rPr>
              <a:t>: 10.1007/s12045-012-0047-2.</a:t>
            </a:r>
          </a:p>
        </p:txBody>
      </p:sp>
    </p:spTree>
    <p:extLst>
      <p:ext uri="{BB962C8B-B14F-4D97-AF65-F5344CB8AC3E}">
        <p14:creationId xmlns:p14="http://schemas.microsoft.com/office/powerpoint/2010/main" val="3655320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Quality Index Of Player Performance </a:t>
                </a:r>
                <a:r>
                  <a:rPr lang="en-US" sz="4000" cap="none" dirty="0">
                    <a:effectLst/>
                    <a:latin typeface="Berlin Sans FB Demi" panose="020E0802020502020306" pitchFamily="34" charset="0"/>
                    <a:ea typeface="Calibri" panose="020F0502020204030204" pitchFamily="34" charset="0"/>
                    <a:cs typeface="Times New Roman" panose="02020603050405020304" pitchFamily="18" charset="0"/>
                  </a:rPr>
                  <a:t>(</a:t>
                </a:r>
                <a14:m>
                  <m:oMath xmlns:m="http://schemas.openxmlformats.org/officeDocument/2006/math">
                    <m:sSub>
                      <m:sSubPr>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𝜙</m:t>
                        </m:r>
                      </m:e>
                      <m:sub>
                        <m:d>
                          <m:dPr>
                            <m:begChr m:val="{"/>
                            <m:endChr m:val="}"/>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d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𝑝𝑙𝑎𝑦𝑒𝑟</m:t>
                            </m:r>
                          </m:e>
                        </m:d>
                      </m:sub>
                    </m:sSub>
                  </m:oMath>
                </a14:m>
                <a:r>
                  <a:rPr lang="en-US" sz="3600" dirty="0">
                    <a:effectLst/>
                    <a:latin typeface="Berlin Sans FB Demi" panose="020E0802020502020306" pitchFamily="34" charset="0"/>
                    <a:ea typeface="Calibri" panose="020F0502020204030204" pitchFamily="34" charset="0"/>
                    <a:cs typeface="Times New Roman" panose="02020603050405020304" pitchFamily="18" charset="0"/>
                  </a:rPr>
                  <a:t>)</a:t>
                </a:r>
              </a:p>
            </p:txBody>
          </p:sp>
        </mc:Choice>
        <mc:Fallback xmlns="">
          <p:sp>
            <p:nvSpPr>
              <p:cNvPr id="2" name="Title 1">
                <a:extLst>
                  <a:ext uri="{FF2B5EF4-FFF2-40B4-BE49-F238E27FC236}">
                    <a16:creationId xmlns:a16="http://schemas.microsoft.com/office/drawing/2014/main" id="{2B69FFDF-DFAC-4480-8F8A-D1E0BCF174CF}"/>
                  </a:ext>
                </a:extLst>
              </p:cNvPr>
              <p:cNvSpPr>
                <a:spLocks noGrp="1" noRot="1" noChangeAspect="1" noMove="1" noResize="1" noEditPoints="1" noAdjustHandles="1" noChangeArrowheads="1" noChangeShapeType="1" noTextEdit="1"/>
              </p:cNvSpPr>
              <p:nvPr>
                <p:ph type="title"/>
              </p:nvPr>
            </p:nvSpPr>
            <p:spPr>
              <a:blipFill>
                <a:blip r:embed="rId2"/>
                <a:stretch>
                  <a:fillRect l="-1934" b="-20513"/>
                </a:stretch>
              </a:blipFill>
            </p:spPr>
            <p:txBody>
              <a:bodyPr/>
              <a:lstStyle/>
              <a:p>
                <a:r>
                  <a:rPr lang="en-US">
                    <a:noFill/>
                  </a:rPr>
                  <a:t> </a:t>
                </a:r>
              </a:p>
            </p:txBody>
          </p:sp>
        </mc:Fallback>
      </mc:AlternateContent>
      <p:pic>
        <p:nvPicPr>
          <p:cNvPr id="6" name="Picture 5">
            <a:extLst>
              <a:ext uri="{FF2B5EF4-FFF2-40B4-BE49-F238E27FC236}">
                <a16:creationId xmlns:a16="http://schemas.microsoft.com/office/drawing/2014/main" id="{BD683464-AD91-43F9-8837-95F9FE2913B5}"/>
              </a:ext>
            </a:extLst>
          </p:cNvPr>
          <p:cNvPicPr>
            <a:picLocks noChangeAspect="1"/>
          </p:cNvPicPr>
          <p:nvPr/>
        </p:nvPicPr>
        <p:blipFill rotWithShape="1">
          <a:blip r:embed="rId3"/>
          <a:srcRect l="31328" t="43877" r="31875" b="18910"/>
          <a:stretch/>
        </p:blipFill>
        <p:spPr>
          <a:xfrm>
            <a:off x="353357" y="1971675"/>
            <a:ext cx="11485286" cy="4381499"/>
          </a:xfrm>
          <a:prstGeom prst="rect">
            <a:avLst/>
          </a:prstGeom>
        </p:spPr>
      </p:pic>
      <p:pic>
        <p:nvPicPr>
          <p:cNvPr id="8" name="Picture 7">
            <a:extLst>
              <a:ext uri="{FF2B5EF4-FFF2-40B4-BE49-F238E27FC236}">
                <a16:creationId xmlns:a16="http://schemas.microsoft.com/office/drawing/2014/main" id="{E3193A9A-E7CF-4DEA-BA12-54548FE4973F}"/>
              </a:ext>
            </a:extLst>
          </p:cNvPr>
          <p:cNvPicPr>
            <a:picLocks noChangeAspect="1"/>
          </p:cNvPicPr>
          <p:nvPr/>
        </p:nvPicPr>
        <p:blipFill rotWithShape="1">
          <a:blip r:embed="rId4"/>
          <a:srcRect l="39297" t="52500" r="41797" b="42223"/>
          <a:stretch/>
        </p:blipFill>
        <p:spPr>
          <a:xfrm>
            <a:off x="3314700" y="6037502"/>
            <a:ext cx="5257800" cy="631344"/>
          </a:xfrm>
          <a:prstGeom prst="rect">
            <a:avLst/>
          </a:prstGeom>
        </p:spPr>
      </p:pic>
    </p:spTree>
    <p:extLst>
      <p:ext uri="{BB962C8B-B14F-4D97-AF65-F5344CB8AC3E}">
        <p14:creationId xmlns:p14="http://schemas.microsoft.com/office/powerpoint/2010/main" val="2308465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Quality Index Of Player Performance </a:t>
                </a:r>
                <a:r>
                  <a:rPr lang="en-US" sz="4000" cap="none" dirty="0">
                    <a:effectLst/>
                    <a:latin typeface="Berlin Sans FB Demi" panose="020E0802020502020306" pitchFamily="34" charset="0"/>
                    <a:ea typeface="Calibri" panose="020F0502020204030204" pitchFamily="34" charset="0"/>
                    <a:cs typeface="Times New Roman" panose="02020603050405020304" pitchFamily="18" charset="0"/>
                  </a:rPr>
                  <a:t>(</a:t>
                </a:r>
                <a14:m>
                  <m:oMath xmlns:m="http://schemas.openxmlformats.org/officeDocument/2006/math">
                    <m:sSub>
                      <m:sSubPr>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𝜙</m:t>
                        </m:r>
                      </m:e>
                      <m:sub>
                        <m:d>
                          <m:dPr>
                            <m:begChr m:val="{"/>
                            <m:endChr m:val="}"/>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d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𝑝𝑙𝑎𝑦𝑒𝑟</m:t>
                            </m:r>
                          </m:e>
                        </m:d>
                      </m:sub>
                    </m:sSub>
                  </m:oMath>
                </a14:m>
                <a:r>
                  <a:rPr lang="en-US" sz="3600" dirty="0">
                    <a:effectLst/>
                    <a:latin typeface="Berlin Sans FB Demi" panose="020E0802020502020306" pitchFamily="34" charset="0"/>
                    <a:ea typeface="Calibri" panose="020F0502020204030204" pitchFamily="34" charset="0"/>
                    <a:cs typeface="Times New Roman" panose="02020603050405020304" pitchFamily="18" charset="0"/>
                  </a:rPr>
                  <a:t>)</a:t>
                </a:r>
              </a:p>
            </p:txBody>
          </p:sp>
        </mc:Choice>
        <mc:Fallback xmlns="">
          <p:sp>
            <p:nvSpPr>
              <p:cNvPr id="2" name="Title 1">
                <a:extLst>
                  <a:ext uri="{FF2B5EF4-FFF2-40B4-BE49-F238E27FC236}">
                    <a16:creationId xmlns:a16="http://schemas.microsoft.com/office/drawing/2014/main" id="{2B69FFDF-DFAC-4480-8F8A-D1E0BCF174CF}"/>
                  </a:ext>
                </a:extLst>
              </p:cNvPr>
              <p:cNvSpPr>
                <a:spLocks noGrp="1" noRot="1" noChangeAspect="1" noMove="1" noResize="1" noEditPoints="1" noAdjustHandles="1" noChangeArrowheads="1" noChangeShapeType="1" noTextEdit="1"/>
              </p:cNvSpPr>
              <p:nvPr>
                <p:ph type="title"/>
              </p:nvPr>
            </p:nvSpPr>
            <p:spPr>
              <a:blipFill>
                <a:blip r:embed="rId2"/>
                <a:stretch>
                  <a:fillRect l="-1934" b="-20513"/>
                </a:stretch>
              </a:blipFill>
            </p:spPr>
            <p:txBody>
              <a:bodyPr/>
              <a:lstStyle/>
              <a:p>
                <a:r>
                  <a:rPr lang="en-US">
                    <a:noFill/>
                  </a:rPr>
                  <a:t> </a:t>
                </a:r>
              </a:p>
            </p:txBody>
          </p:sp>
        </mc:Fallback>
      </mc:AlternateContent>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a:xfrm>
            <a:off x="581192" y="2340864"/>
            <a:ext cx="6414412" cy="3634486"/>
          </a:xfrm>
        </p:spPr>
        <p:txBody>
          <a:bodyPr>
            <a:normAutofit fontScale="92500" lnSpcReduction="20000"/>
          </a:bodyPr>
          <a:lstStyle/>
          <a:p>
            <a:r>
              <a:rPr lang="en-US" sz="2500" dirty="0">
                <a:latin typeface="Berlin Sans FB Demi" panose="020E0802020502020306" pitchFamily="34" charset="0"/>
                <a:cs typeface="Times New Roman" panose="02020603050405020304" pitchFamily="18" charset="0"/>
              </a:rPr>
              <a:t>Most of the existing player rating algorithms in literature are purely quantitative and use only the quantitative metrics to evaluate player performance, which can be misleading at times.</a:t>
            </a:r>
          </a:p>
          <a:p>
            <a:r>
              <a:rPr lang="en-US" sz="2500" dirty="0">
                <a:latin typeface="Berlin Sans FB Demi" panose="020E0802020502020306" pitchFamily="34" charset="0"/>
                <a:cs typeface="Times New Roman" panose="02020603050405020304" pitchFamily="18" charset="0"/>
              </a:rPr>
              <a:t>In 𝜙_{𝑝𝑙𝑎𝑦𝑒𝑟}, we add an important aspect to the rating which is often ignored by player rating algorithms, which is by considering the quality of opposition while evaluating the 𝜙_{𝑝𝑙𝑎𝑦𝑒𝑟}.</a:t>
            </a:r>
          </a:p>
        </p:txBody>
      </p:sp>
      <p:pic>
        <p:nvPicPr>
          <p:cNvPr id="2050" name="Picture 2">
            <a:extLst>
              <a:ext uri="{FF2B5EF4-FFF2-40B4-BE49-F238E27FC236}">
                <a16:creationId xmlns:a16="http://schemas.microsoft.com/office/drawing/2014/main" id="{59EFAB5F-324E-411D-9E47-A8CA614A29F9}"/>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385436" y="2013013"/>
            <a:ext cx="3724275" cy="4142832"/>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a:extLst>
              <a:ext uri="{FF2B5EF4-FFF2-40B4-BE49-F238E27FC236}">
                <a16:creationId xmlns:a16="http://schemas.microsoft.com/office/drawing/2014/main" id="{F4542A83-324D-45AB-B323-1BABF8D5B277}"/>
              </a:ext>
            </a:extLst>
          </p:cNvPr>
          <p:cNvSpPr txBox="1">
            <a:spLocks/>
          </p:cNvSpPr>
          <p:nvPr/>
        </p:nvSpPr>
        <p:spPr>
          <a:xfrm>
            <a:off x="435006" y="6277983"/>
            <a:ext cx="11416683" cy="327850"/>
          </a:xfrm>
          <a:prstGeom prst="rect">
            <a:avLst/>
          </a:prstGeom>
        </p:spPr>
        <p:txBody>
          <a:bodyPr vert="horz" lIns="91440" tIns="45720" rIns="91440" bIns="45720" rtlCol="0" anchor="ctr">
            <a:no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sz="1200" dirty="0">
                <a:latin typeface="Berlin Sans FB Demi" panose="020E0802020502020306" pitchFamily="34" charset="0"/>
                <a:cs typeface="Times New Roman" panose="02020603050405020304" pitchFamily="18" charset="0"/>
              </a:rPr>
              <a:t>Image Credits : </a:t>
            </a:r>
            <a:r>
              <a:rPr lang="en-US" sz="1200" dirty="0">
                <a:latin typeface="Berlin Sans FB Demi" panose="020E0802020502020306" pitchFamily="34" charset="0"/>
                <a:cs typeface="Times New Roman" panose="02020603050405020304" pitchFamily="18" charset="0"/>
                <a:hlinkClick r:id="rId4"/>
              </a:rPr>
              <a:t>https://theconversation.com/what-data-tells-us-about-the-best-cricket-players-87000</a:t>
            </a:r>
            <a:r>
              <a:rPr lang="en-US" sz="1200" dirty="0">
                <a:latin typeface="Berlin Sans FB Demi" panose="020E0802020502020306" pitchFamily="34" charset="0"/>
                <a:cs typeface="Times New Roman" panose="02020603050405020304" pitchFamily="18" charset="0"/>
              </a:rPr>
              <a:t> </a:t>
            </a:r>
          </a:p>
        </p:txBody>
      </p:sp>
    </p:spTree>
    <p:extLst>
      <p:ext uri="{BB962C8B-B14F-4D97-AF65-F5344CB8AC3E}">
        <p14:creationId xmlns:p14="http://schemas.microsoft.com/office/powerpoint/2010/main" val="40244857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a:extLst>
                  <a:ext uri="{FF2B5EF4-FFF2-40B4-BE49-F238E27FC236}">
                    <a16:creationId xmlns:a16="http://schemas.microsoft.com/office/drawing/2014/main" id="{2B69FFDF-DFAC-4480-8F8A-D1E0BCF174CF}"/>
                  </a:ext>
                </a:extLst>
              </p:cNvPr>
              <p:cNvSpPr>
                <a:spLocks noGrp="1"/>
              </p:cNvSpPr>
              <p:nvPr>
                <p:ph type="title"/>
              </p:nvPr>
            </p:nvSpPr>
            <p:spPr/>
            <p:txBody>
              <a:bodyPr>
                <a:noAutofit/>
              </a:bodyPr>
              <a:lstStyle/>
              <a:p>
                <a:r>
                  <a:rPr lang="en-US" sz="4000" u="sng" cap="none" dirty="0">
                    <a:effectLst/>
                    <a:latin typeface="Berlin Sans FB Demi" panose="020E0802020502020306" pitchFamily="34" charset="0"/>
                    <a:ea typeface="Calibri" panose="020F0502020204030204" pitchFamily="34" charset="0"/>
                    <a:cs typeface="Times New Roman" panose="02020603050405020304" pitchFamily="18" charset="0"/>
                  </a:rPr>
                  <a:t>Quality Index Of Player Performance </a:t>
                </a:r>
                <a:r>
                  <a:rPr lang="en-US" sz="4000" cap="none" dirty="0">
                    <a:effectLst/>
                    <a:latin typeface="Berlin Sans FB Demi" panose="020E0802020502020306" pitchFamily="34" charset="0"/>
                    <a:ea typeface="Calibri" panose="020F0502020204030204" pitchFamily="34" charset="0"/>
                    <a:cs typeface="Times New Roman" panose="02020603050405020304" pitchFamily="18" charset="0"/>
                  </a:rPr>
                  <a:t>(</a:t>
                </a:r>
                <a14:m>
                  <m:oMath xmlns:m="http://schemas.openxmlformats.org/officeDocument/2006/math">
                    <m:sSub>
                      <m:sSubPr>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sSub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𝜙</m:t>
                        </m:r>
                      </m:e>
                      <m:sub>
                        <m:d>
                          <m:dPr>
                            <m:begChr m:val="{"/>
                            <m:endChr m:val="}"/>
                            <m:ctrlP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ctrlPr>
                          </m:dPr>
                          <m:e>
                            <m:r>
                              <a:rPr lang="en-US" sz="3600" b="0" i="1" smtClean="0">
                                <a:effectLst/>
                                <a:latin typeface="Cambria Math" panose="02040503050406030204" pitchFamily="18" charset="0"/>
                                <a:ea typeface="Calibri" panose="020F0502020204030204" pitchFamily="34" charset="0"/>
                                <a:cs typeface="Times New Roman" panose="02020603050405020304" pitchFamily="18" charset="0"/>
                              </a:rPr>
                              <m:t>𝑝𝑙𝑎𝑦𝑒𝑟</m:t>
                            </m:r>
                          </m:e>
                        </m:d>
                      </m:sub>
                    </m:sSub>
                  </m:oMath>
                </a14:m>
                <a:r>
                  <a:rPr lang="en-US" sz="3600" dirty="0">
                    <a:effectLst/>
                    <a:latin typeface="Berlin Sans FB Demi" panose="020E0802020502020306" pitchFamily="34" charset="0"/>
                    <a:ea typeface="Calibri" panose="020F0502020204030204" pitchFamily="34" charset="0"/>
                    <a:cs typeface="Times New Roman" panose="02020603050405020304" pitchFamily="18" charset="0"/>
                  </a:rPr>
                  <a:t>)</a:t>
                </a:r>
              </a:p>
            </p:txBody>
          </p:sp>
        </mc:Choice>
        <mc:Fallback xmlns="">
          <p:sp>
            <p:nvSpPr>
              <p:cNvPr id="2" name="Title 1">
                <a:extLst>
                  <a:ext uri="{FF2B5EF4-FFF2-40B4-BE49-F238E27FC236}">
                    <a16:creationId xmlns:a16="http://schemas.microsoft.com/office/drawing/2014/main" id="{2B69FFDF-DFAC-4480-8F8A-D1E0BCF174CF}"/>
                  </a:ext>
                </a:extLst>
              </p:cNvPr>
              <p:cNvSpPr>
                <a:spLocks noGrp="1" noRot="1" noChangeAspect="1" noMove="1" noResize="1" noEditPoints="1" noAdjustHandles="1" noChangeArrowheads="1" noChangeShapeType="1" noTextEdit="1"/>
              </p:cNvSpPr>
              <p:nvPr>
                <p:ph type="title"/>
              </p:nvPr>
            </p:nvSpPr>
            <p:spPr>
              <a:blipFill>
                <a:blip r:embed="rId2"/>
                <a:stretch>
                  <a:fillRect l="-1934" b="-20513"/>
                </a:stretch>
              </a:blipFill>
            </p:spPr>
            <p:txBody>
              <a:bodyPr/>
              <a:lstStyle/>
              <a:p>
                <a:r>
                  <a:rPr lang="en-US">
                    <a:noFill/>
                  </a:rPr>
                  <a:t> </a:t>
                </a:r>
              </a:p>
            </p:txBody>
          </p:sp>
        </mc:Fallback>
      </mc:AlternateContent>
      <p:sp>
        <p:nvSpPr>
          <p:cNvPr id="3" name="Content Placeholder 2">
            <a:extLst>
              <a:ext uri="{FF2B5EF4-FFF2-40B4-BE49-F238E27FC236}">
                <a16:creationId xmlns:a16="http://schemas.microsoft.com/office/drawing/2014/main" id="{76C73899-CF9C-4468-BC0B-FE188A3EF52F}"/>
              </a:ext>
            </a:extLst>
          </p:cNvPr>
          <p:cNvSpPr>
            <a:spLocks noGrp="1"/>
          </p:cNvSpPr>
          <p:nvPr>
            <p:ph idx="1"/>
          </p:nvPr>
        </p:nvSpPr>
        <p:spPr>
          <a:xfrm>
            <a:off x="581192" y="1430104"/>
            <a:ext cx="11029615" cy="3634486"/>
          </a:xfrm>
        </p:spPr>
        <p:txBody>
          <a:bodyPr>
            <a:normAutofit/>
          </a:bodyPr>
          <a:lstStyle/>
          <a:p>
            <a:r>
              <a:rPr lang="en-US" sz="1800" dirty="0">
                <a:latin typeface="Berlin Sans FB Demi" panose="020E0802020502020306" pitchFamily="34" charset="0"/>
                <a:cs typeface="Times New Roman" panose="02020603050405020304" pitchFamily="18" charset="0"/>
              </a:rPr>
              <a:t>We modify the runs scored and wickets taken by multiplying the quality metrics with them. The quality metrics were evaluated as shown below:-</a:t>
            </a:r>
          </a:p>
          <a:p>
            <a:endParaRPr lang="en-US" sz="2500" dirty="0">
              <a:latin typeface="Berlin Sans FB Demi" panose="020E0802020502020306" pitchFamily="34" charset="0"/>
              <a:cs typeface="Times New Roman" panose="02020603050405020304" pitchFamily="18" charset="0"/>
            </a:endParaRPr>
          </a:p>
          <a:p>
            <a:endParaRPr lang="en-US" sz="2500" dirty="0">
              <a:latin typeface="Berlin Sans FB Demi" panose="020E0802020502020306" pitchFamily="34" charset="0"/>
              <a:cs typeface="Times New Roman" panose="02020603050405020304" pitchFamily="18" charset="0"/>
            </a:endParaRPr>
          </a:p>
          <a:p>
            <a:endParaRPr lang="en-US" sz="2500" dirty="0">
              <a:latin typeface="Berlin Sans FB Demi" panose="020E0802020502020306"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AB351136-D7C7-4938-ABF4-0692AA1E0459}"/>
              </a:ext>
            </a:extLst>
          </p:cNvPr>
          <p:cNvPicPr>
            <a:picLocks noChangeAspect="1"/>
          </p:cNvPicPr>
          <p:nvPr/>
        </p:nvPicPr>
        <p:blipFill rotWithShape="1">
          <a:blip r:embed="rId3"/>
          <a:srcRect l="28515" t="45139" r="32734" b="6309"/>
          <a:stretch/>
        </p:blipFill>
        <p:spPr>
          <a:xfrm>
            <a:off x="828675" y="2729976"/>
            <a:ext cx="10877549" cy="3280300"/>
          </a:xfrm>
          <a:prstGeom prst="rect">
            <a:avLst/>
          </a:prstGeom>
        </p:spPr>
      </p:pic>
      <p:pic>
        <p:nvPicPr>
          <p:cNvPr id="4" name="Picture 3">
            <a:extLst>
              <a:ext uri="{FF2B5EF4-FFF2-40B4-BE49-F238E27FC236}">
                <a16:creationId xmlns:a16="http://schemas.microsoft.com/office/drawing/2014/main" id="{D27E4FBF-D936-4B1A-927A-0E77FBD77D1F}"/>
              </a:ext>
            </a:extLst>
          </p:cNvPr>
          <p:cNvPicPr>
            <a:picLocks noChangeAspect="1"/>
          </p:cNvPicPr>
          <p:nvPr/>
        </p:nvPicPr>
        <p:blipFill rotWithShape="1">
          <a:blip r:embed="rId4"/>
          <a:srcRect l="39297" t="52500" r="41797" b="42223"/>
          <a:stretch/>
        </p:blipFill>
        <p:spPr>
          <a:xfrm>
            <a:off x="3987091" y="6010276"/>
            <a:ext cx="5257800" cy="631344"/>
          </a:xfrm>
          <a:prstGeom prst="rect">
            <a:avLst/>
          </a:prstGeom>
        </p:spPr>
      </p:pic>
    </p:spTree>
    <p:extLst>
      <p:ext uri="{BB962C8B-B14F-4D97-AF65-F5344CB8AC3E}">
        <p14:creationId xmlns:p14="http://schemas.microsoft.com/office/powerpoint/2010/main" val="1950107201"/>
      </p:ext>
    </p:extLst>
  </p:cSld>
  <p:clrMapOvr>
    <a:masterClrMapping/>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ECF921C273AB94597F59F6C24EF38D6" ma:contentTypeVersion="7" ma:contentTypeDescription="Create a new document." ma:contentTypeScope="" ma:versionID="ecd9ca71ec18f48194a67d33c06313bd">
  <xsd:schema xmlns:xsd="http://www.w3.org/2001/XMLSchema" xmlns:xs="http://www.w3.org/2001/XMLSchema" xmlns:p="http://schemas.microsoft.com/office/2006/metadata/properties" xmlns:ns3="0ecccdd1-b1c0-4d24-8166-90910e2ae4b0" xmlns:ns4="c5137b01-0430-4da5-b01e-c5910b6f68b5" targetNamespace="http://schemas.microsoft.com/office/2006/metadata/properties" ma:root="true" ma:fieldsID="0991849c58b494702a7667027188c517" ns3:_="" ns4:_="">
    <xsd:import namespace="0ecccdd1-b1c0-4d24-8166-90910e2ae4b0"/>
    <xsd:import namespace="c5137b01-0430-4da5-b01e-c5910b6f68b5"/>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cccdd1-b1c0-4d24-8166-90910e2ae4b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5137b01-0430-4da5-b01e-c5910b6f68b5"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0ecccdd1-b1c0-4d24-8166-90910e2ae4b0" xsi:nil="true"/>
  </documentManagement>
</p:properties>
</file>

<file path=customXml/itemProps1.xml><?xml version="1.0" encoding="utf-8"?>
<ds:datastoreItem xmlns:ds="http://schemas.openxmlformats.org/officeDocument/2006/customXml" ds:itemID="{B116C154-5A0F-4CDC-8C15-D2E21584649C}">
  <ds:schemaRefs>
    <ds:schemaRef ds:uri="http://schemas.microsoft.com/sharepoint/v3/contenttype/forms"/>
  </ds:schemaRefs>
</ds:datastoreItem>
</file>

<file path=customXml/itemProps2.xml><?xml version="1.0" encoding="utf-8"?>
<ds:datastoreItem xmlns:ds="http://schemas.openxmlformats.org/officeDocument/2006/customXml" ds:itemID="{E66F292F-CF55-43F6-8222-88989873F8D4}">
  <ds:schemaRefs>
    <ds:schemaRef ds:uri="0ecccdd1-b1c0-4d24-8166-90910e2ae4b0"/>
    <ds:schemaRef ds:uri="c5137b01-0430-4da5-b01e-c5910b6f68b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A6D3478-2986-4664-940C-67E0CAA21E04}">
  <ds:schemaRefs>
    <ds:schemaRef ds:uri="0ecccdd1-b1c0-4d24-8166-90910e2ae4b0"/>
    <ds:schemaRef ds:uri="c5137b01-0430-4da5-b01e-c5910b6f68b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371</TotalTime>
  <Words>2290</Words>
  <Application>Microsoft Office PowerPoint</Application>
  <PresentationFormat>Widescreen</PresentationFormat>
  <Paragraphs>233</Paragraphs>
  <Slides>28</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Berlin Sans FB Demi</vt:lpstr>
      <vt:lpstr>Calibri</vt:lpstr>
      <vt:lpstr>Cambria Math</vt:lpstr>
      <vt:lpstr>Franklin Gothic Book</vt:lpstr>
      <vt:lpstr>Franklin Gothic Demi</vt:lpstr>
      <vt:lpstr>Times New Roman</vt:lpstr>
      <vt:lpstr>Wingdings 2</vt:lpstr>
      <vt:lpstr>DividendVTI</vt:lpstr>
      <vt:lpstr>PowerPoint Presentation</vt:lpstr>
      <vt:lpstr>What is cricket ? Get to know the sport.</vt:lpstr>
      <vt:lpstr>Abstract</vt:lpstr>
      <vt:lpstr>Dataset</vt:lpstr>
      <vt:lpstr>Components</vt:lpstr>
      <vt:lpstr>Quality Index Of Player Performance (ϕ_{player} )</vt:lpstr>
      <vt:lpstr>Quality Index Of Player Performance (ϕ_{player} )</vt:lpstr>
      <vt:lpstr>Quality Index Of Player Performance (ϕ_{player} )</vt:lpstr>
      <vt:lpstr>Quality Index Of Player Performance (ϕ_{player} )</vt:lpstr>
      <vt:lpstr>Quality Index Of Player Performance (ϕ_{player} )</vt:lpstr>
      <vt:lpstr>Quality Index Of Player Performance (ϕ_{player} )</vt:lpstr>
      <vt:lpstr>Semi Supervised Team Recommendation System</vt:lpstr>
      <vt:lpstr>Player Embeddings</vt:lpstr>
      <vt:lpstr>Player Embeddings</vt:lpstr>
      <vt:lpstr>Player Embeddings</vt:lpstr>
      <vt:lpstr>Player Embeddings</vt:lpstr>
      <vt:lpstr>Player Embeddings</vt:lpstr>
      <vt:lpstr>Player Embeddings</vt:lpstr>
      <vt:lpstr>Semi Supervised Team Recommendation System</vt:lpstr>
      <vt:lpstr>Team Composition</vt:lpstr>
      <vt:lpstr>CONSTRAINTS ON THE SOLUTION</vt:lpstr>
      <vt:lpstr>ALGORITHM</vt:lpstr>
      <vt:lpstr>ALGORITHM</vt:lpstr>
      <vt:lpstr>Bipartite graph representation</vt:lpstr>
      <vt:lpstr>ORDERING AND SELECTING PLAYERS FROM BIPARTITE GRAPHS</vt:lpstr>
      <vt:lpstr>References</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Prazwal Chhabra</dc:creator>
  <cp:lastModifiedBy>Prazwal Chhabra</cp:lastModifiedBy>
  <cp:revision>15</cp:revision>
  <dcterms:created xsi:type="dcterms:W3CDTF">2020-10-22T13:28:56Z</dcterms:created>
  <dcterms:modified xsi:type="dcterms:W3CDTF">2020-10-24T03:34:27Z</dcterms:modified>
</cp:coreProperties>
</file>

<file path=docProps/thumbnail.jpeg>
</file>